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42803763" cy="30275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22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3" autoAdjust="0"/>
    <p:restoredTop sz="94660"/>
  </p:normalViewPr>
  <p:slideViewPr>
    <p:cSldViewPr snapToGrid="0">
      <p:cViewPr>
        <p:scale>
          <a:sx n="46" d="100"/>
          <a:sy n="46" d="100"/>
        </p:scale>
        <p:origin x="14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emf"/><Relationship Id="rId13" Type="http://schemas.openxmlformats.org/officeDocument/2006/relationships/image" Target="../media/image13.emf"/><Relationship Id="rId18" Type="http://schemas.openxmlformats.org/officeDocument/2006/relationships/image" Target="../media/image18.emf"/><Relationship Id="rId3" Type="http://schemas.openxmlformats.org/officeDocument/2006/relationships/image" Target="../media/image3.emf"/><Relationship Id="rId7" Type="http://schemas.openxmlformats.org/officeDocument/2006/relationships/image" Target="../media/image7.emf"/><Relationship Id="rId12" Type="http://schemas.openxmlformats.org/officeDocument/2006/relationships/image" Target="../media/image12.emf"/><Relationship Id="rId17" Type="http://schemas.openxmlformats.org/officeDocument/2006/relationships/image" Target="../media/image17.emf"/><Relationship Id="rId2" Type="http://schemas.openxmlformats.org/officeDocument/2006/relationships/image" Target="../media/image2.emf"/><Relationship Id="rId16" Type="http://schemas.openxmlformats.org/officeDocument/2006/relationships/image" Target="../media/image16.emf"/><Relationship Id="rId1" Type="http://schemas.openxmlformats.org/officeDocument/2006/relationships/image" Target="../media/image1.emf"/><Relationship Id="rId6" Type="http://schemas.openxmlformats.org/officeDocument/2006/relationships/image" Target="../media/image6.emf"/><Relationship Id="rId11" Type="http://schemas.openxmlformats.org/officeDocument/2006/relationships/image" Target="../media/image11.emf"/><Relationship Id="rId5" Type="http://schemas.openxmlformats.org/officeDocument/2006/relationships/image" Target="../media/image5.emf"/><Relationship Id="rId15" Type="http://schemas.openxmlformats.org/officeDocument/2006/relationships/image" Target="../media/image15.emf"/><Relationship Id="rId10" Type="http://schemas.openxmlformats.org/officeDocument/2006/relationships/image" Target="../media/image10.emf"/><Relationship Id="rId4" Type="http://schemas.openxmlformats.org/officeDocument/2006/relationships/image" Target="../media/image4.emf"/><Relationship Id="rId9" Type="http://schemas.openxmlformats.org/officeDocument/2006/relationships/image" Target="../media/image9.emf"/><Relationship Id="rId14" Type="http://schemas.openxmlformats.org/officeDocument/2006/relationships/image" Target="../media/image1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10282" y="4954765"/>
            <a:ext cx="36383199" cy="10540259"/>
          </a:xfrm>
        </p:spPr>
        <p:txBody>
          <a:bodyPr anchor="b"/>
          <a:lstStyle>
            <a:lvl1pPr algn="ctr">
              <a:defRPr sz="26488"/>
            </a:lvl1pPr>
          </a:lstStyle>
          <a:p>
            <a:r>
              <a:rPr lang="en-US"/>
              <a:t>Click to edit Master title style</a:t>
            </a:r>
            <a:endParaRPr lang="en-US" dirty="0"/>
          </a:p>
        </p:txBody>
      </p:sp>
      <p:sp>
        <p:nvSpPr>
          <p:cNvPr id="3" name="Subtitle 2"/>
          <p:cNvSpPr>
            <a:spLocks noGrp="1"/>
          </p:cNvSpPr>
          <p:nvPr>
            <p:ph type="subTitle" idx="1"/>
          </p:nvPr>
        </p:nvSpPr>
        <p:spPr>
          <a:xfrm>
            <a:off x="5350471" y="15901497"/>
            <a:ext cx="32102822" cy="7309499"/>
          </a:xfrm>
        </p:spPr>
        <p:txBody>
          <a:bodyPr/>
          <a:lstStyle>
            <a:lvl1pPr marL="0" indent="0" algn="ctr">
              <a:buNone/>
              <a:defRPr sz="10595"/>
            </a:lvl1pPr>
            <a:lvl2pPr marL="2018355" indent="0" algn="ctr">
              <a:buNone/>
              <a:defRPr sz="8829"/>
            </a:lvl2pPr>
            <a:lvl3pPr marL="4036710" indent="0" algn="ctr">
              <a:buNone/>
              <a:defRPr sz="7946"/>
            </a:lvl3pPr>
            <a:lvl4pPr marL="6055065" indent="0" algn="ctr">
              <a:buNone/>
              <a:defRPr sz="7063"/>
            </a:lvl4pPr>
            <a:lvl5pPr marL="8073420" indent="0" algn="ctr">
              <a:buNone/>
              <a:defRPr sz="7063"/>
            </a:lvl5pPr>
            <a:lvl6pPr marL="10091776" indent="0" algn="ctr">
              <a:buNone/>
              <a:defRPr sz="7063"/>
            </a:lvl6pPr>
            <a:lvl7pPr marL="12110131" indent="0" algn="ctr">
              <a:buNone/>
              <a:defRPr sz="7063"/>
            </a:lvl7pPr>
            <a:lvl8pPr marL="14128486" indent="0" algn="ctr">
              <a:buNone/>
              <a:defRPr sz="7063"/>
            </a:lvl8pPr>
            <a:lvl9pPr marL="16146841" indent="0" algn="ctr">
              <a:buNone/>
              <a:defRPr sz="706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144DE8-AE3D-40A8-90B8-FB90AC599C3D}" type="datetimeFigureOut">
              <a:rPr lang="en-GB" smtClean="0"/>
              <a:t>26/06/2020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C4D90-E909-4F87-A3D0-77D3250A7A1C}" type="slidenum">
              <a:rPr lang="en-GB" smtClean="0"/>
              <a:t>‹Nº›</a:t>
            </a:fld>
            <a:endParaRPr lang="en-GB"/>
          </a:p>
        </p:txBody>
      </p:sp>
    </p:spTree>
    <p:extLst>
      <p:ext uri="{BB962C8B-B14F-4D97-AF65-F5344CB8AC3E}">
        <p14:creationId xmlns:p14="http://schemas.microsoft.com/office/powerpoint/2010/main" val="2825549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44DE8-AE3D-40A8-90B8-FB90AC599C3D}" type="datetimeFigureOut">
              <a:rPr lang="en-GB" smtClean="0"/>
              <a:t>26/06/2020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C4D90-E909-4F87-A3D0-77D3250A7A1C}" type="slidenum">
              <a:rPr lang="en-GB" smtClean="0"/>
              <a:t>‹Nº›</a:t>
            </a:fld>
            <a:endParaRPr lang="en-GB"/>
          </a:p>
        </p:txBody>
      </p:sp>
    </p:spTree>
    <p:extLst>
      <p:ext uri="{BB962C8B-B14F-4D97-AF65-F5344CB8AC3E}">
        <p14:creationId xmlns:p14="http://schemas.microsoft.com/office/powerpoint/2010/main" val="1243552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31445" y="1611875"/>
            <a:ext cx="9229561" cy="256568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42761" y="1611875"/>
            <a:ext cx="27153637" cy="256568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44DE8-AE3D-40A8-90B8-FB90AC599C3D}" type="datetimeFigureOut">
              <a:rPr lang="en-GB" smtClean="0"/>
              <a:t>26/06/2020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C4D90-E909-4F87-A3D0-77D3250A7A1C}" type="slidenum">
              <a:rPr lang="en-GB" smtClean="0"/>
              <a:t>‹Nº›</a:t>
            </a:fld>
            <a:endParaRPr lang="en-GB"/>
          </a:p>
        </p:txBody>
      </p:sp>
    </p:spTree>
    <p:extLst>
      <p:ext uri="{BB962C8B-B14F-4D97-AF65-F5344CB8AC3E}">
        <p14:creationId xmlns:p14="http://schemas.microsoft.com/office/powerpoint/2010/main" val="130780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44DE8-AE3D-40A8-90B8-FB90AC599C3D}" type="datetimeFigureOut">
              <a:rPr lang="en-GB" smtClean="0"/>
              <a:t>26/06/2020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C4D90-E909-4F87-A3D0-77D3250A7A1C}" type="slidenum">
              <a:rPr lang="en-GB" smtClean="0"/>
              <a:t>‹Nº›</a:t>
            </a:fld>
            <a:endParaRPr lang="en-GB"/>
          </a:p>
        </p:txBody>
      </p:sp>
    </p:spTree>
    <p:extLst>
      <p:ext uri="{BB962C8B-B14F-4D97-AF65-F5344CB8AC3E}">
        <p14:creationId xmlns:p14="http://schemas.microsoft.com/office/powerpoint/2010/main" val="2166094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20467" y="7547788"/>
            <a:ext cx="36918246" cy="12593645"/>
          </a:xfrm>
        </p:spPr>
        <p:txBody>
          <a:bodyPr anchor="b"/>
          <a:lstStyle>
            <a:lvl1pPr>
              <a:defRPr sz="26488"/>
            </a:lvl1pPr>
          </a:lstStyle>
          <a:p>
            <a:r>
              <a:rPr lang="en-US"/>
              <a:t>Click to edit Master title style</a:t>
            </a:r>
            <a:endParaRPr lang="en-US" dirty="0"/>
          </a:p>
        </p:txBody>
      </p:sp>
      <p:sp>
        <p:nvSpPr>
          <p:cNvPr id="3" name="Text Placeholder 2"/>
          <p:cNvSpPr>
            <a:spLocks noGrp="1"/>
          </p:cNvSpPr>
          <p:nvPr>
            <p:ph type="body" idx="1"/>
          </p:nvPr>
        </p:nvSpPr>
        <p:spPr>
          <a:xfrm>
            <a:off x="2920467" y="20260574"/>
            <a:ext cx="36918246" cy="6622701"/>
          </a:xfrm>
        </p:spPr>
        <p:txBody>
          <a:bodyPr/>
          <a:lstStyle>
            <a:lvl1pPr marL="0" indent="0">
              <a:buNone/>
              <a:defRPr sz="10595">
                <a:solidFill>
                  <a:schemeClr val="tx1"/>
                </a:solidFill>
              </a:defRPr>
            </a:lvl1pPr>
            <a:lvl2pPr marL="2018355" indent="0">
              <a:buNone/>
              <a:defRPr sz="8829">
                <a:solidFill>
                  <a:schemeClr val="tx1">
                    <a:tint val="75000"/>
                  </a:schemeClr>
                </a:solidFill>
              </a:defRPr>
            </a:lvl2pPr>
            <a:lvl3pPr marL="4036710" indent="0">
              <a:buNone/>
              <a:defRPr sz="7946">
                <a:solidFill>
                  <a:schemeClr val="tx1">
                    <a:tint val="75000"/>
                  </a:schemeClr>
                </a:solidFill>
              </a:defRPr>
            </a:lvl3pPr>
            <a:lvl4pPr marL="6055065" indent="0">
              <a:buNone/>
              <a:defRPr sz="7063">
                <a:solidFill>
                  <a:schemeClr val="tx1">
                    <a:tint val="75000"/>
                  </a:schemeClr>
                </a:solidFill>
              </a:defRPr>
            </a:lvl4pPr>
            <a:lvl5pPr marL="8073420" indent="0">
              <a:buNone/>
              <a:defRPr sz="7063">
                <a:solidFill>
                  <a:schemeClr val="tx1">
                    <a:tint val="75000"/>
                  </a:schemeClr>
                </a:solidFill>
              </a:defRPr>
            </a:lvl5pPr>
            <a:lvl6pPr marL="10091776" indent="0">
              <a:buNone/>
              <a:defRPr sz="7063">
                <a:solidFill>
                  <a:schemeClr val="tx1">
                    <a:tint val="75000"/>
                  </a:schemeClr>
                </a:solidFill>
              </a:defRPr>
            </a:lvl6pPr>
            <a:lvl7pPr marL="12110131" indent="0">
              <a:buNone/>
              <a:defRPr sz="7063">
                <a:solidFill>
                  <a:schemeClr val="tx1">
                    <a:tint val="75000"/>
                  </a:schemeClr>
                </a:solidFill>
              </a:defRPr>
            </a:lvl7pPr>
            <a:lvl8pPr marL="14128486" indent="0">
              <a:buNone/>
              <a:defRPr sz="7063">
                <a:solidFill>
                  <a:schemeClr val="tx1">
                    <a:tint val="75000"/>
                  </a:schemeClr>
                </a:solidFill>
              </a:defRPr>
            </a:lvl8pPr>
            <a:lvl9pPr marL="16146841" indent="0">
              <a:buNone/>
              <a:defRPr sz="7063">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5144DE8-AE3D-40A8-90B8-FB90AC599C3D}" type="datetimeFigureOut">
              <a:rPr lang="en-GB" smtClean="0"/>
              <a:t>26/06/2020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C4D90-E909-4F87-A3D0-77D3250A7A1C}" type="slidenum">
              <a:rPr lang="en-GB" smtClean="0"/>
              <a:t>‹Nº›</a:t>
            </a:fld>
            <a:endParaRPr lang="en-GB"/>
          </a:p>
        </p:txBody>
      </p:sp>
    </p:spTree>
    <p:extLst>
      <p:ext uri="{BB962C8B-B14F-4D97-AF65-F5344CB8AC3E}">
        <p14:creationId xmlns:p14="http://schemas.microsoft.com/office/powerpoint/2010/main" val="4101230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42759" y="8059374"/>
            <a:ext cx="18191599" cy="1920934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669405" y="8059374"/>
            <a:ext cx="18191599" cy="1920934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144DE8-AE3D-40A8-90B8-FB90AC599C3D}" type="datetimeFigureOut">
              <a:rPr lang="en-GB" smtClean="0"/>
              <a:t>26/06/2020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EC4D90-E909-4F87-A3D0-77D3250A7A1C}" type="slidenum">
              <a:rPr lang="en-GB" smtClean="0"/>
              <a:t>‹Nº›</a:t>
            </a:fld>
            <a:endParaRPr lang="en-GB"/>
          </a:p>
        </p:txBody>
      </p:sp>
    </p:spTree>
    <p:extLst>
      <p:ext uri="{BB962C8B-B14F-4D97-AF65-F5344CB8AC3E}">
        <p14:creationId xmlns:p14="http://schemas.microsoft.com/office/powerpoint/2010/main" val="3188162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48334" y="1611882"/>
            <a:ext cx="36918246" cy="585180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48339" y="7421634"/>
            <a:ext cx="18107995"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en-US"/>
              <a:t>Edit Master text styles</a:t>
            </a:r>
          </a:p>
        </p:txBody>
      </p:sp>
      <p:sp>
        <p:nvSpPr>
          <p:cNvPr id="4" name="Content Placeholder 3"/>
          <p:cNvSpPr>
            <a:spLocks noGrp="1"/>
          </p:cNvSpPr>
          <p:nvPr>
            <p:ph sz="half" idx="2"/>
          </p:nvPr>
        </p:nvSpPr>
        <p:spPr>
          <a:xfrm>
            <a:off x="2948339" y="11058863"/>
            <a:ext cx="18107995" cy="162659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1669408" y="7421634"/>
            <a:ext cx="18197174"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en-US"/>
              <a:t>Edit Master text styles</a:t>
            </a:r>
          </a:p>
        </p:txBody>
      </p:sp>
      <p:sp>
        <p:nvSpPr>
          <p:cNvPr id="6" name="Content Placeholder 5"/>
          <p:cNvSpPr>
            <a:spLocks noGrp="1"/>
          </p:cNvSpPr>
          <p:nvPr>
            <p:ph sz="quarter" idx="4"/>
          </p:nvPr>
        </p:nvSpPr>
        <p:spPr>
          <a:xfrm>
            <a:off x="21669408" y="11058863"/>
            <a:ext cx="18197174" cy="162659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144DE8-AE3D-40A8-90B8-FB90AC599C3D}" type="datetimeFigureOut">
              <a:rPr lang="en-GB" smtClean="0"/>
              <a:t>26/06/2020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6EC4D90-E909-4F87-A3D0-77D3250A7A1C}" type="slidenum">
              <a:rPr lang="en-GB" smtClean="0"/>
              <a:t>‹Nº›</a:t>
            </a:fld>
            <a:endParaRPr lang="en-GB"/>
          </a:p>
        </p:txBody>
      </p:sp>
    </p:spTree>
    <p:extLst>
      <p:ext uri="{BB962C8B-B14F-4D97-AF65-F5344CB8AC3E}">
        <p14:creationId xmlns:p14="http://schemas.microsoft.com/office/powerpoint/2010/main" val="190520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144DE8-AE3D-40A8-90B8-FB90AC599C3D}" type="datetimeFigureOut">
              <a:rPr lang="en-GB" smtClean="0"/>
              <a:t>26/06/2020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6EC4D90-E909-4F87-A3D0-77D3250A7A1C}" type="slidenum">
              <a:rPr lang="en-GB" smtClean="0"/>
              <a:t>‹Nº›</a:t>
            </a:fld>
            <a:endParaRPr lang="en-GB"/>
          </a:p>
        </p:txBody>
      </p:sp>
    </p:spTree>
    <p:extLst>
      <p:ext uri="{BB962C8B-B14F-4D97-AF65-F5344CB8AC3E}">
        <p14:creationId xmlns:p14="http://schemas.microsoft.com/office/powerpoint/2010/main" val="2154877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144DE8-AE3D-40A8-90B8-FB90AC599C3D}" type="datetimeFigureOut">
              <a:rPr lang="en-GB" smtClean="0"/>
              <a:t>26/06/2020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6EC4D90-E909-4F87-A3D0-77D3250A7A1C}" type="slidenum">
              <a:rPr lang="en-GB" smtClean="0"/>
              <a:t>‹Nº›</a:t>
            </a:fld>
            <a:endParaRPr lang="en-GB"/>
          </a:p>
        </p:txBody>
      </p:sp>
    </p:spTree>
    <p:extLst>
      <p:ext uri="{BB962C8B-B14F-4D97-AF65-F5344CB8AC3E}">
        <p14:creationId xmlns:p14="http://schemas.microsoft.com/office/powerpoint/2010/main" val="2634518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en-US"/>
              <a:t>Click to edit Master title style</a:t>
            </a:r>
            <a:endParaRPr lang="en-US" dirty="0"/>
          </a:p>
        </p:txBody>
      </p:sp>
      <p:sp>
        <p:nvSpPr>
          <p:cNvPr id="3" name="Content Placeholder 2"/>
          <p:cNvSpPr>
            <a:spLocks noGrp="1"/>
          </p:cNvSpPr>
          <p:nvPr>
            <p:ph idx="1"/>
          </p:nvPr>
        </p:nvSpPr>
        <p:spPr>
          <a:xfrm>
            <a:off x="18197174" y="4359077"/>
            <a:ext cx="21669405" cy="21515024"/>
          </a:xfrm>
        </p:spPr>
        <p:txBody>
          <a:bodyPr/>
          <a:lstStyle>
            <a:lvl1pPr>
              <a:defRPr sz="14127"/>
            </a:lvl1pPr>
            <a:lvl2pPr>
              <a:defRPr sz="12361"/>
            </a:lvl2pPr>
            <a:lvl3pPr>
              <a:defRPr sz="10595"/>
            </a:lvl3pPr>
            <a:lvl4pPr>
              <a:defRPr sz="8829"/>
            </a:lvl4pPr>
            <a:lvl5pPr>
              <a:defRPr sz="8829"/>
            </a:lvl5pPr>
            <a:lvl6pPr>
              <a:defRPr sz="8829"/>
            </a:lvl6pPr>
            <a:lvl7pPr>
              <a:defRPr sz="8829"/>
            </a:lvl7pPr>
            <a:lvl8pPr>
              <a:defRPr sz="8829"/>
            </a:lvl8pPr>
            <a:lvl9pPr>
              <a:defRPr sz="882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en-US"/>
              <a:t>Edit Master text styles</a:t>
            </a:r>
          </a:p>
        </p:txBody>
      </p:sp>
      <p:sp>
        <p:nvSpPr>
          <p:cNvPr id="5" name="Date Placeholder 4"/>
          <p:cNvSpPr>
            <a:spLocks noGrp="1"/>
          </p:cNvSpPr>
          <p:nvPr>
            <p:ph type="dt" sz="half" idx="10"/>
          </p:nvPr>
        </p:nvSpPr>
        <p:spPr/>
        <p:txBody>
          <a:bodyPr/>
          <a:lstStyle/>
          <a:p>
            <a:fld id="{F5144DE8-AE3D-40A8-90B8-FB90AC599C3D}" type="datetimeFigureOut">
              <a:rPr lang="en-GB" smtClean="0"/>
              <a:t>26/06/2020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EC4D90-E909-4F87-A3D0-77D3250A7A1C}" type="slidenum">
              <a:rPr lang="en-GB" smtClean="0"/>
              <a:t>‹Nº›</a:t>
            </a:fld>
            <a:endParaRPr lang="en-GB"/>
          </a:p>
        </p:txBody>
      </p:sp>
    </p:spTree>
    <p:extLst>
      <p:ext uri="{BB962C8B-B14F-4D97-AF65-F5344CB8AC3E}">
        <p14:creationId xmlns:p14="http://schemas.microsoft.com/office/powerpoint/2010/main" val="2556820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en-US"/>
              <a:t>Click to edit Master title style</a:t>
            </a:r>
            <a:endParaRPr lang="en-US" dirty="0"/>
          </a:p>
        </p:txBody>
      </p:sp>
      <p:sp>
        <p:nvSpPr>
          <p:cNvPr id="3" name="Picture Placeholder 2"/>
          <p:cNvSpPr>
            <a:spLocks noGrp="1" noChangeAspect="1"/>
          </p:cNvSpPr>
          <p:nvPr>
            <p:ph type="pic" idx="1"/>
          </p:nvPr>
        </p:nvSpPr>
        <p:spPr>
          <a:xfrm>
            <a:off x="18197174" y="4359077"/>
            <a:ext cx="21669405" cy="21515024"/>
          </a:xfrm>
        </p:spPr>
        <p:txBody>
          <a:bodyPr anchor="t"/>
          <a:lstStyle>
            <a:lvl1pPr marL="0" indent="0">
              <a:buNone/>
              <a:defRPr sz="14127"/>
            </a:lvl1pPr>
            <a:lvl2pPr marL="2018355" indent="0">
              <a:buNone/>
              <a:defRPr sz="12361"/>
            </a:lvl2pPr>
            <a:lvl3pPr marL="4036710" indent="0">
              <a:buNone/>
              <a:defRPr sz="10595"/>
            </a:lvl3pPr>
            <a:lvl4pPr marL="6055065" indent="0">
              <a:buNone/>
              <a:defRPr sz="8829"/>
            </a:lvl4pPr>
            <a:lvl5pPr marL="8073420" indent="0">
              <a:buNone/>
              <a:defRPr sz="8829"/>
            </a:lvl5pPr>
            <a:lvl6pPr marL="10091776" indent="0">
              <a:buNone/>
              <a:defRPr sz="8829"/>
            </a:lvl6pPr>
            <a:lvl7pPr marL="12110131" indent="0">
              <a:buNone/>
              <a:defRPr sz="8829"/>
            </a:lvl7pPr>
            <a:lvl8pPr marL="14128486" indent="0">
              <a:buNone/>
              <a:defRPr sz="8829"/>
            </a:lvl8pPr>
            <a:lvl9pPr marL="16146841" indent="0">
              <a:buNone/>
              <a:defRPr sz="8829"/>
            </a:lvl9pPr>
          </a:lstStyle>
          <a:p>
            <a:r>
              <a:rPr lang="en-US"/>
              <a:t>Click icon to add picture</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en-US"/>
              <a:t>Edit Master text styles</a:t>
            </a:r>
          </a:p>
        </p:txBody>
      </p:sp>
      <p:sp>
        <p:nvSpPr>
          <p:cNvPr id="5" name="Date Placeholder 4"/>
          <p:cNvSpPr>
            <a:spLocks noGrp="1"/>
          </p:cNvSpPr>
          <p:nvPr>
            <p:ph type="dt" sz="half" idx="10"/>
          </p:nvPr>
        </p:nvSpPr>
        <p:spPr/>
        <p:txBody>
          <a:bodyPr/>
          <a:lstStyle/>
          <a:p>
            <a:fld id="{F5144DE8-AE3D-40A8-90B8-FB90AC599C3D}" type="datetimeFigureOut">
              <a:rPr lang="en-GB" smtClean="0"/>
              <a:t>26/06/2020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EC4D90-E909-4F87-A3D0-77D3250A7A1C}" type="slidenum">
              <a:rPr lang="en-GB" smtClean="0"/>
              <a:t>‹Nº›</a:t>
            </a:fld>
            <a:endParaRPr lang="en-GB"/>
          </a:p>
        </p:txBody>
      </p:sp>
    </p:spTree>
    <p:extLst>
      <p:ext uri="{BB962C8B-B14F-4D97-AF65-F5344CB8AC3E}">
        <p14:creationId xmlns:p14="http://schemas.microsoft.com/office/powerpoint/2010/main" val="717608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2759" y="1611882"/>
            <a:ext cx="36918246" cy="585180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942759" y="8059374"/>
            <a:ext cx="36918246" cy="1920934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942759" y="28060644"/>
            <a:ext cx="9630847" cy="1611875"/>
          </a:xfrm>
          <a:prstGeom prst="rect">
            <a:avLst/>
          </a:prstGeom>
        </p:spPr>
        <p:txBody>
          <a:bodyPr vert="horz" lIns="91440" tIns="45720" rIns="91440" bIns="45720" rtlCol="0" anchor="ctr"/>
          <a:lstStyle>
            <a:lvl1pPr algn="l">
              <a:defRPr sz="5298">
                <a:solidFill>
                  <a:schemeClr val="tx1">
                    <a:tint val="75000"/>
                  </a:schemeClr>
                </a:solidFill>
              </a:defRPr>
            </a:lvl1pPr>
          </a:lstStyle>
          <a:p>
            <a:fld id="{F5144DE8-AE3D-40A8-90B8-FB90AC599C3D}" type="datetimeFigureOut">
              <a:rPr lang="en-GB" smtClean="0"/>
              <a:t>26/06/2020</a:t>
            </a:fld>
            <a:endParaRPr lang="en-GB"/>
          </a:p>
        </p:txBody>
      </p:sp>
      <p:sp>
        <p:nvSpPr>
          <p:cNvPr id="5" name="Footer Placeholder 4"/>
          <p:cNvSpPr>
            <a:spLocks noGrp="1"/>
          </p:cNvSpPr>
          <p:nvPr>
            <p:ph type="ftr" sz="quarter" idx="3"/>
          </p:nvPr>
        </p:nvSpPr>
        <p:spPr>
          <a:xfrm>
            <a:off x="14178747" y="28060644"/>
            <a:ext cx="14446270" cy="1611875"/>
          </a:xfrm>
          <a:prstGeom prst="rect">
            <a:avLst/>
          </a:prstGeom>
        </p:spPr>
        <p:txBody>
          <a:bodyPr vert="horz" lIns="91440" tIns="45720" rIns="91440" bIns="45720" rtlCol="0" anchor="ctr"/>
          <a:lstStyle>
            <a:lvl1pPr algn="ctr">
              <a:defRPr sz="5298">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0230157" y="28060644"/>
            <a:ext cx="9630847" cy="1611875"/>
          </a:xfrm>
          <a:prstGeom prst="rect">
            <a:avLst/>
          </a:prstGeom>
        </p:spPr>
        <p:txBody>
          <a:bodyPr vert="horz" lIns="91440" tIns="45720" rIns="91440" bIns="45720" rtlCol="0" anchor="ctr"/>
          <a:lstStyle>
            <a:lvl1pPr algn="r">
              <a:defRPr sz="5298">
                <a:solidFill>
                  <a:schemeClr val="tx1">
                    <a:tint val="75000"/>
                  </a:schemeClr>
                </a:solidFill>
              </a:defRPr>
            </a:lvl1pPr>
          </a:lstStyle>
          <a:p>
            <a:fld id="{86EC4D90-E909-4F87-A3D0-77D3250A7A1C}" type="slidenum">
              <a:rPr lang="en-GB" smtClean="0"/>
              <a:t>‹Nº›</a:t>
            </a:fld>
            <a:endParaRPr lang="en-GB"/>
          </a:p>
        </p:txBody>
      </p:sp>
    </p:spTree>
    <p:extLst>
      <p:ext uri="{BB962C8B-B14F-4D97-AF65-F5344CB8AC3E}">
        <p14:creationId xmlns:p14="http://schemas.microsoft.com/office/powerpoint/2010/main" val="304566795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036710" rtl="0" eaLnBrk="1" latinLnBrk="0" hangingPunct="1">
        <a:lnSpc>
          <a:spcPct val="90000"/>
        </a:lnSpc>
        <a:spcBef>
          <a:spcPct val="0"/>
        </a:spcBef>
        <a:buNone/>
        <a:defRPr sz="19424" kern="1200">
          <a:solidFill>
            <a:schemeClr val="tx1"/>
          </a:solidFill>
          <a:latin typeface="+mj-lt"/>
          <a:ea typeface="+mj-ea"/>
          <a:cs typeface="+mj-cs"/>
        </a:defRPr>
      </a:lvl1pPr>
    </p:titleStyle>
    <p:bodyStyle>
      <a:lvl1pPr marL="1009178" indent="-1009178" algn="l" defTabSz="4036710" rtl="0" eaLnBrk="1" latinLnBrk="0" hangingPunct="1">
        <a:lnSpc>
          <a:spcPct val="90000"/>
        </a:lnSpc>
        <a:spcBef>
          <a:spcPts val="4415"/>
        </a:spcBef>
        <a:buFont typeface="Arial" panose="020B0604020202020204" pitchFamily="34" charset="0"/>
        <a:buChar char="•"/>
        <a:defRPr sz="12361" kern="1200">
          <a:solidFill>
            <a:schemeClr val="tx1"/>
          </a:solidFill>
          <a:latin typeface="+mn-lt"/>
          <a:ea typeface="+mn-ea"/>
          <a:cs typeface="+mn-cs"/>
        </a:defRPr>
      </a:lvl1pPr>
      <a:lvl2pPr marL="3027533" indent="-1009178" algn="l" defTabSz="4036710" rtl="0" eaLnBrk="1" latinLnBrk="0" hangingPunct="1">
        <a:lnSpc>
          <a:spcPct val="90000"/>
        </a:lnSpc>
        <a:spcBef>
          <a:spcPts val="2207"/>
        </a:spcBef>
        <a:buFont typeface="Arial" panose="020B0604020202020204" pitchFamily="34" charset="0"/>
        <a:buChar char="•"/>
        <a:defRPr sz="10595" kern="1200">
          <a:solidFill>
            <a:schemeClr val="tx1"/>
          </a:solidFill>
          <a:latin typeface="+mn-lt"/>
          <a:ea typeface="+mn-ea"/>
          <a:cs typeface="+mn-cs"/>
        </a:defRPr>
      </a:lvl2pPr>
      <a:lvl3pPr marL="5045888" indent="-1009178" algn="l" defTabSz="4036710" rtl="0" eaLnBrk="1" latinLnBrk="0" hangingPunct="1">
        <a:lnSpc>
          <a:spcPct val="90000"/>
        </a:lnSpc>
        <a:spcBef>
          <a:spcPts val="2207"/>
        </a:spcBef>
        <a:buFont typeface="Arial" panose="020B0604020202020204" pitchFamily="34" charset="0"/>
        <a:buChar char="•"/>
        <a:defRPr sz="8829" kern="1200">
          <a:solidFill>
            <a:schemeClr val="tx1"/>
          </a:solidFill>
          <a:latin typeface="+mn-lt"/>
          <a:ea typeface="+mn-ea"/>
          <a:cs typeface="+mn-cs"/>
        </a:defRPr>
      </a:lvl3pPr>
      <a:lvl4pPr marL="706424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4pPr>
      <a:lvl5pPr marL="908259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5pPr>
      <a:lvl6pPr marL="1110095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6pPr>
      <a:lvl7pPr marL="1311930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7pPr>
      <a:lvl8pPr marL="1513766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8pPr>
      <a:lvl9pPr marL="17156019"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9pPr>
    </p:bodyStyle>
    <p:otherStyle>
      <a:defPPr>
        <a:defRPr lang="en-US"/>
      </a:defPPr>
      <a:lvl1pPr marL="0" algn="l" defTabSz="4036710" rtl="0" eaLnBrk="1" latinLnBrk="0" hangingPunct="1">
        <a:defRPr sz="7946" kern="1200">
          <a:solidFill>
            <a:schemeClr val="tx1"/>
          </a:solidFill>
          <a:latin typeface="+mn-lt"/>
          <a:ea typeface="+mn-ea"/>
          <a:cs typeface="+mn-cs"/>
        </a:defRPr>
      </a:lvl1pPr>
      <a:lvl2pPr marL="2018355" algn="l" defTabSz="4036710" rtl="0" eaLnBrk="1" latinLnBrk="0" hangingPunct="1">
        <a:defRPr sz="7946" kern="1200">
          <a:solidFill>
            <a:schemeClr val="tx1"/>
          </a:solidFill>
          <a:latin typeface="+mn-lt"/>
          <a:ea typeface="+mn-ea"/>
          <a:cs typeface="+mn-cs"/>
        </a:defRPr>
      </a:lvl2pPr>
      <a:lvl3pPr marL="4036710" algn="l" defTabSz="4036710" rtl="0" eaLnBrk="1" latinLnBrk="0" hangingPunct="1">
        <a:defRPr sz="7946" kern="1200">
          <a:solidFill>
            <a:schemeClr val="tx1"/>
          </a:solidFill>
          <a:latin typeface="+mn-lt"/>
          <a:ea typeface="+mn-ea"/>
          <a:cs typeface="+mn-cs"/>
        </a:defRPr>
      </a:lvl3pPr>
      <a:lvl4pPr marL="6055065" algn="l" defTabSz="4036710" rtl="0" eaLnBrk="1" latinLnBrk="0" hangingPunct="1">
        <a:defRPr sz="7946" kern="1200">
          <a:solidFill>
            <a:schemeClr val="tx1"/>
          </a:solidFill>
          <a:latin typeface="+mn-lt"/>
          <a:ea typeface="+mn-ea"/>
          <a:cs typeface="+mn-cs"/>
        </a:defRPr>
      </a:lvl4pPr>
      <a:lvl5pPr marL="8073420" algn="l" defTabSz="4036710" rtl="0" eaLnBrk="1" latinLnBrk="0" hangingPunct="1">
        <a:defRPr sz="7946" kern="1200">
          <a:solidFill>
            <a:schemeClr val="tx1"/>
          </a:solidFill>
          <a:latin typeface="+mn-lt"/>
          <a:ea typeface="+mn-ea"/>
          <a:cs typeface="+mn-cs"/>
        </a:defRPr>
      </a:lvl5pPr>
      <a:lvl6pPr marL="10091776" algn="l" defTabSz="4036710" rtl="0" eaLnBrk="1" latinLnBrk="0" hangingPunct="1">
        <a:defRPr sz="7946" kern="1200">
          <a:solidFill>
            <a:schemeClr val="tx1"/>
          </a:solidFill>
          <a:latin typeface="+mn-lt"/>
          <a:ea typeface="+mn-ea"/>
          <a:cs typeface="+mn-cs"/>
        </a:defRPr>
      </a:lvl6pPr>
      <a:lvl7pPr marL="12110131" algn="l" defTabSz="4036710" rtl="0" eaLnBrk="1" latinLnBrk="0" hangingPunct="1">
        <a:defRPr sz="7946" kern="1200">
          <a:solidFill>
            <a:schemeClr val="tx1"/>
          </a:solidFill>
          <a:latin typeface="+mn-lt"/>
          <a:ea typeface="+mn-ea"/>
          <a:cs typeface="+mn-cs"/>
        </a:defRPr>
      </a:lvl7pPr>
      <a:lvl8pPr marL="14128486" algn="l" defTabSz="4036710" rtl="0" eaLnBrk="1" latinLnBrk="0" hangingPunct="1">
        <a:defRPr sz="7946" kern="1200">
          <a:solidFill>
            <a:schemeClr val="tx1"/>
          </a:solidFill>
          <a:latin typeface="+mn-lt"/>
          <a:ea typeface="+mn-ea"/>
          <a:cs typeface="+mn-cs"/>
        </a:defRPr>
      </a:lvl8pPr>
      <a:lvl9pPr marL="16146841" algn="l" defTabSz="4036710" rtl="0" eaLnBrk="1" latinLnBrk="0" hangingPunct="1">
        <a:defRPr sz="79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image" Target="../media/image4.emf"/><Relationship Id="rId18" Type="http://schemas.openxmlformats.org/officeDocument/2006/relationships/oleObject" Target="../embeddings/oleObject7.bin"/><Relationship Id="rId26" Type="http://schemas.openxmlformats.org/officeDocument/2006/relationships/oleObject" Target="../embeddings/oleObject11.bin"/><Relationship Id="rId39" Type="http://schemas.openxmlformats.org/officeDocument/2006/relationships/oleObject" Target="../embeddings/oleObject16.bin"/><Relationship Id="rId21" Type="http://schemas.openxmlformats.org/officeDocument/2006/relationships/image" Target="../media/image8.emf"/><Relationship Id="rId34" Type="http://schemas.openxmlformats.org/officeDocument/2006/relationships/image" Target="../media/image24.png"/><Relationship Id="rId42" Type="http://schemas.openxmlformats.org/officeDocument/2006/relationships/oleObject" Target="../embeddings/oleObject17.bin"/><Relationship Id="rId7" Type="http://schemas.openxmlformats.org/officeDocument/2006/relationships/image" Target="../media/image1.emf"/><Relationship Id="rId2" Type="http://schemas.openxmlformats.org/officeDocument/2006/relationships/slideLayout" Target="../slideLayouts/slideLayout1.xml"/><Relationship Id="rId16" Type="http://schemas.openxmlformats.org/officeDocument/2006/relationships/oleObject" Target="../embeddings/oleObject6.bin"/><Relationship Id="rId29" Type="http://schemas.openxmlformats.org/officeDocument/2006/relationships/image" Target="../media/image12.emf"/><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openxmlformats.org/officeDocument/2006/relationships/image" Target="../media/image3.emf"/><Relationship Id="rId24" Type="http://schemas.openxmlformats.org/officeDocument/2006/relationships/oleObject" Target="../embeddings/oleObject10.bin"/><Relationship Id="rId32" Type="http://schemas.openxmlformats.org/officeDocument/2006/relationships/image" Target="../media/image22.png"/><Relationship Id="rId37" Type="http://schemas.openxmlformats.org/officeDocument/2006/relationships/oleObject" Target="../embeddings/oleObject15.bin"/><Relationship Id="rId40" Type="http://schemas.openxmlformats.org/officeDocument/2006/relationships/image" Target="../media/image16.emf"/><Relationship Id="rId45" Type="http://schemas.openxmlformats.org/officeDocument/2006/relationships/oleObject" Target="../embeddings/oleObject18.bin"/><Relationship Id="rId5" Type="http://schemas.openxmlformats.org/officeDocument/2006/relationships/image" Target="../media/image21.png"/><Relationship Id="rId15" Type="http://schemas.openxmlformats.org/officeDocument/2006/relationships/image" Target="../media/image5.emf"/><Relationship Id="rId23" Type="http://schemas.openxmlformats.org/officeDocument/2006/relationships/image" Target="../media/image9.emf"/><Relationship Id="rId28" Type="http://schemas.openxmlformats.org/officeDocument/2006/relationships/oleObject" Target="../embeddings/oleObject12.bin"/><Relationship Id="rId36" Type="http://schemas.openxmlformats.org/officeDocument/2006/relationships/image" Target="../media/image14.emf"/><Relationship Id="rId10" Type="http://schemas.openxmlformats.org/officeDocument/2006/relationships/oleObject" Target="../embeddings/oleObject3.bin"/><Relationship Id="rId19" Type="http://schemas.openxmlformats.org/officeDocument/2006/relationships/image" Target="../media/image7.emf"/><Relationship Id="rId31" Type="http://schemas.openxmlformats.org/officeDocument/2006/relationships/image" Target="../media/image13.emf"/><Relationship Id="rId44" Type="http://schemas.openxmlformats.org/officeDocument/2006/relationships/image" Target="../media/image26.png"/><Relationship Id="rId4" Type="http://schemas.openxmlformats.org/officeDocument/2006/relationships/image" Target="../media/image20.png"/><Relationship Id="rId9" Type="http://schemas.openxmlformats.org/officeDocument/2006/relationships/image" Target="../media/image2.emf"/><Relationship Id="rId14" Type="http://schemas.openxmlformats.org/officeDocument/2006/relationships/oleObject" Target="../embeddings/oleObject5.bin"/><Relationship Id="rId22" Type="http://schemas.openxmlformats.org/officeDocument/2006/relationships/oleObject" Target="../embeddings/oleObject9.bin"/><Relationship Id="rId27" Type="http://schemas.openxmlformats.org/officeDocument/2006/relationships/image" Target="../media/image11.emf"/><Relationship Id="rId30" Type="http://schemas.openxmlformats.org/officeDocument/2006/relationships/oleObject" Target="../embeddings/oleObject13.bin"/><Relationship Id="rId35" Type="http://schemas.openxmlformats.org/officeDocument/2006/relationships/oleObject" Target="../embeddings/oleObject14.bin"/><Relationship Id="rId43" Type="http://schemas.openxmlformats.org/officeDocument/2006/relationships/image" Target="../media/image17.emf"/><Relationship Id="rId8" Type="http://schemas.openxmlformats.org/officeDocument/2006/relationships/oleObject" Target="../embeddings/oleObject2.bin"/><Relationship Id="rId3" Type="http://schemas.openxmlformats.org/officeDocument/2006/relationships/image" Target="../media/image19.png"/><Relationship Id="rId12" Type="http://schemas.openxmlformats.org/officeDocument/2006/relationships/oleObject" Target="../embeddings/oleObject4.bin"/><Relationship Id="rId17" Type="http://schemas.openxmlformats.org/officeDocument/2006/relationships/image" Target="../media/image6.emf"/><Relationship Id="rId25" Type="http://schemas.openxmlformats.org/officeDocument/2006/relationships/image" Target="../media/image10.emf"/><Relationship Id="rId33" Type="http://schemas.openxmlformats.org/officeDocument/2006/relationships/image" Target="../media/image23.png"/><Relationship Id="rId38" Type="http://schemas.openxmlformats.org/officeDocument/2006/relationships/image" Target="../media/image15.emf"/><Relationship Id="rId46" Type="http://schemas.openxmlformats.org/officeDocument/2006/relationships/image" Target="../media/image18.emf"/><Relationship Id="rId20" Type="http://schemas.openxmlformats.org/officeDocument/2006/relationships/oleObject" Target="../embeddings/oleObject8.bin"/><Relationship Id="rId41" Type="http://schemas.openxmlformats.org/officeDocument/2006/relationships/image" Target="../media/image2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0"/>
            <a:ext cx="42803763" cy="3338521"/>
          </a:xfrm>
          <a:prstGeom prst="rect">
            <a:avLst/>
          </a:prstGeom>
          <a:solidFill>
            <a:srgbClr val="E722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64"/>
          </a:p>
        </p:txBody>
      </p:sp>
      <p:sp>
        <p:nvSpPr>
          <p:cNvPr id="5" name="Text Box 3"/>
          <p:cNvSpPr txBox="1">
            <a:spLocks noChangeArrowheads="1"/>
          </p:cNvSpPr>
          <p:nvPr/>
        </p:nvSpPr>
        <p:spPr bwMode="auto">
          <a:xfrm>
            <a:off x="395069" y="3696063"/>
            <a:ext cx="13493459" cy="8362720"/>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1024" tIns="21024" rIns="21024" bIns="21024" numCol="1" anchor="t" anchorCtr="0" compatLnSpc="1">
            <a:prstTxWarp prst="textNoShape">
              <a:avLst/>
            </a:prstTxWarp>
          </a:bodyPr>
          <a:lstStyle/>
          <a:p>
            <a:pPr algn="just"/>
            <a:r>
              <a:rPr lang="en-US" sz="3600" b="1" dirty="0">
                <a:solidFill>
                  <a:srgbClr val="FF0000"/>
                </a:solidFill>
              </a:rPr>
              <a:t>Background</a:t>
            </a:r>
          </a:p>
          <a:p>
            <a:pPr algn="just"/>
            <a:endParaRPr lang="en-US" sz="2200" b="1" dirty="0"/>
          </a:p>
          <a:p>
            <a:pPr lvl="0" algn="just" defTabSz="914400" eaLnBrk="0" fontAlgn="base" hangingPunct="0">
              <a:spcBef>
                <a:spcPct val="0"/>
              </a:spcBef>
              <a:spcAft>
                <a:spcPct val="0"/>
              </a:spcAft>
            </a:pPr>
            <a:r>
              <a:rPr lang="en-US" altLang="es-ES" sz="2200" dirty="0">
                <a:ea typeface="Calibri" panose="020F0502020204030204" pitchFamily="34" charset="0"/>
                <a:cs typeface="Arial" panose="020B0604020202020204" pitchFamily="34" charset="0"/>
              </a:rPr>
              <a:t>Long-term use of antiretroviral therapy (</a:t>
            </a:r>
            <a:r>
              <a:rPr lang="en-US" altLang="es-ES" sz="2200" dirty="0" err="1">
                <a:ea typeface="Calibri" panose="020F0502020204030204" pitchFamily="34" charset="0"/>
                <a:cs typeface="Arial" panose="020B0604020202020204" pitchFamily="34" charset="0"/>
              </a:rPr>
              <a:t>cART</a:t>
            </a:r>
            <a:r>
              <a:rPr lang="en-US" altLang="es-ES" sz="2200" dirty="0">
                <a:ea typeface="Calibri" panose="020F0502020204030204" pitchFamily="34" charset="0"/>
                <a:cs typeface="Arial" panose="020B0604020202020204" pitchFamily="34" charset="0"/>
              </a:rPr>
              <a:t>) in aged HIV-1-infected individuals could enhance the incidence of clinical manifestations such as chronic kidney disease (CKD). Specifically, </a:t>
            </a:r>
            <a:r>
              <a:rPr lang="en-US" altLang="es-ES" sz="2200" dirty="0">
                <a:ea typeface="Calibri" panose="020F0502020204030204" pitchFamily="34" charset="0"/>
                <a:cs typeface="Calibri" panose="020F0502020204030204" pitchFamily="34" charset="0"/>
              </a:rPr>
              <a:t>the use of TDF has been associated with increased kidney function deterioration, but recent studies did not find an increased rate of renal disease in patients with low risk for renal involvement or in those receiving non-boosted </a:t>
            </a:r>
            <a:r>
              <a:rPr lang="en-US" altLang="es-ES" sz="2200" dirty="0" err="1">
                <a:ea typeface="Calibri" panose="020F0502020204030204" pitchFamily="34" charset="0"/>
                <a:cs typeface="Calibri" panose="020F0502020204030204" pitchFamily="34" charset="0"/>
              </a:rPr>
              <a:t>cART</a:t>
            </a:r>
            <a:r>
              <a:rPr lang="en-US" altLang="es-ES" sz="2200" dirty="0">
                <a:ea typeface="Calibri" panose="020F0502020204030204" pitchFamily="34" charset="0"/>
                <a:cs typeface="Calibri" panose="020F0502020204030204" pitchFamily="34" charset="0"/>
              </a:rPr>
              <a:t>. </a:t>
            </a:r>
          </a:p>
          <a:p>
            <a:pPr lvl="0" algn="just" defTabSz="914400" eaLnBrk="0" fontAlgn="base" hangingPunct="0">
              <a:spcBef>
                <a:spcPct val="0"/>
              </a:spcBef>
              <a:spcAft>
                <a:spcPct val="0"/>
              </a:spcAft>
            </a:pPr>
            <a:endParaRPr lang="en-US" altLang="es-ES" sz="2200" dirty="0"/>
          </a:p>
          <a:p>
            <a:pPr lvl="0" algn="just" defTabSz="914400" eaLnBrk="0" fontAlgn="base" hangingPunct="0">
              <a:spcBef>
                <a:spcPct val="0"/>
              </a:spcBef>
              <a:spcAft>
                <a:spcPct val="0"/>
              </a:spcAft>
            </a:pPr>
            <a:r>
              <a:rPr lang="en-US" altLang="es-ES" sz="2200" dirty="0">
                <a:ea typeface="Calibri" panose="020F0502020204030204" pitchFamily="34" charset="0"/>
                <a:cs typeface="Calibri" panose="020F0502020204030204" pitchFamily="34" charset="0"/>
              </a:rPr>
              <a:t>However, the incidence, severity, and outcome of TDF-associated renal toxicity is yet controversial and </a:t>
            </a:r>
            <a:r>
              <a:rPr lang="en-US" altLang="es-ES" sz="2200" dirty="0">
                <a:ea typeface="Calibri" panose="020F0502020204030204" pitchFamily="34" charset="0"/>
                <a:cs typeface="Arial" panose="020B0604020202020204" pitchFamily="34" charset="0"/>
              </a:rPr>
              <a:t>therefore, the use of sensitive biomarkers for renal toxicity and risk of renal deterioration/CKD diagnosis is still needed.</a:t>
            </a:r>
          </a:p>
          <a:p>
            <a:pPr lvl="0" algn="just" defTabSz="914400" eaLnBrk="0" fontAlgn="base" hangingPunct="0">
              <a:spcBef>
                <a:spcPct val="0"/>
              </a:spcBef>
              <a:spcAft>
                <a:spcPct val="0"/>
              </a:spcAft>
            </a:pPr>
            <a:endParaRPr lang="en-US" altLang="es-ES" sz="2200" dirty="0">
              <a:cs typeface="Arial" panose="020B0604020202020204" pitchFamily="34" charset="0"/>
            </a:endParaRPr>
          </a:p>
          <a:p>
            <a:pPr algn="just"/>
            <a:r>
              <a:rPr lang="en-US" sz="2200" dirty="0"/>
              <a:t>MicroRNAs (miRNAs) are endogenously produced, short RNAs of 21–25 nucleotides that</a:t>
            </a:r>
            <a:r>
              <a:rPr lang="es-ES" sz="2200" dirty="0"/>
              <a:t> </a:t>
            </a:r>
            <a:r>
              <a:rPr lang="en-US" sz="2200" dirty="0"/>
              <a:t>do not code for proteins, but regulate</a:t>
            </a:r>
            <a:r>
              <a:rPr lang="es-ES" sz="2200" dirty="0"/>
              <a:t> </a:t>
            </a:r>
            <a:r>
              <a:rPr lang="en-US" sz="2200" dirty="0"/>
              <a:t>their expression levels via post-transcriptional regulation. In kidneys, micro (mi)RNAs are indispensable for its development</a:t>
            </a:r>
            <a:r>
              <a:rPr lang="es-ES" sz="2200" dirty="0"/>
              <a:t> </a:t>
            </a:r>
            <a:r>
              <a:rPr lang="en-US" sz="2200" dirty="0"/>
              <a:t>and homeostasis. Aberrant miRNA expression is</a:t>
            </a:r>
            <a:r>
              <a:rPr lang="es-ES" sz="2200" dirty="0"/>
              <a:t> </a:t>
            </a:r>
            <a:r>
              <a:rPr lang="en-US" sz="2200" dirty="0"/>
              <a:t>observed in the mouse models of kidney fibrosis. The identification</a:t>
            </a:r>
            <a:r>
              <a:rPr lang="es-ES" sz="2200" dirty="0"/>
              <a:t> </a:t>
            </a:r>
            <a:r>
              <a:rPr lang="en-US" sz="2200" dirty="0"/>
              <a:t>of those miRNAs in renal fibrosis may lead to</a:t>
            </a:r>
            <a:r>
              <a:rPr lang="es-ES" sz="2200" dirty="0"/>
              <a:t> </a:t>
            </a:r>
            <a:r>
              <a:rPr lang="en-US" sz="2200" dirty="0"/>
              <a:t>breakthroughs in the development of novel diagnostic tools and</a:t>
            </a:r>
            <a:r>
              <a:rPr lang="es-ES" sz="2200" dirty="0"/>
              <a:t> </a:t>
            </a:r>
            <a:r>
              <a:rPr lang="en-US" sz="2200" dirty="0"/>
              <a:t>therapeutic targets for the treatment of kidney fibrosis.</a:t>
            </a:r>
          </a:p>
          <a:p>
            <a:pPr algn="just"/>
            <a:endParaRPr lang="en-US" sz="2200" b="1" dirty="0">
              <a:solidFill>
                <a:srgbClr val="FF0000"/>
              </a:solidFill>
            </a:endParaRPr>
          </a:p>
          <a:p>
            <a:pPr algn="just"/>
            <a:r>
              <a:rPr lang="en-US" sz="3600" b="1" dirty="0">
                <a:solidFill>
                  <a:srgbClr val="FF0000"/>
                </a:solidFill>
              </a:rPr>
              <a:t>Objective</a:t>
            </a:r>
          </a:p>
          <a:p>
            <a:pPr algn="just"/>
            <a:endParaRPr lang="en-US" sz="2200" dirty="0"/>
          </a:p>
          <a:p>
            <a:pPr algn="just"/>
            <a:r>
              <a:rPr lang="en-US" sz="2200" dirty="0"/>
              <a:t>The aim of this study was to identify the usefulness of urinary exosome-derived </a:t>
            </a:r>
            <a:r>
              <a:rPr lang="en-US" sz="2200" dirty="0" err="1"/>
              <a:t>miR</a:t>
            </a:r>
            <a:r>
              <a:rPr lang="en-US" sz="2200" dirty="0"/>
              <a:t> expression profiles among patients under TDF-based ART to identify those with tubular dysfunction or renal function deterioration,  and their predictive value after 9 months for progression to tubular dysfunction and subsequent renal function alteration. </a:t>
            </a:r>
            <a:endParaRPr lang="es-ES" sz="2200" dirty="0"/>
          </a:p>
        </p:txBody>
      </p:sp>
      <p:sp>
        <p:nvSpPr>
          <p:cNvPr id="7" name="Text Box 5"/>
          <p:cNvSpPr txBox="1">
            <a:spLocks noChangeArrowheads="1"/>
          </p:cNvSpPr>
          <p:nvPr/>
        </p:nvSpPr>
        <p:spPr bwMode="auto">
          <a:xfrm>
            <a:off x="7818120" y="297559"/>
            <a:ext cx="29375100" cy="1720100"/>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1024" tIns="21024" rIns="21024" bIns="21024" numCol="1" anchor="t" anchorCtr="0" compatLnSpc="1">
            <a:prstTxWarp prst="textNoShape">
              <a:avLst/>
            </a:prstTxWarp>
          </a:bodyPr>
          <a:lstStyle/>
          <a:p>
            <a:pPr algn="ctr" defTabSz="525571" eaLnBrk="0" fontAlgn="base" hangingPunct="0">
              <a:spcBef>
                <a:spcPct val="0"/>
              </a:spcBef>
              <a:spcAft>
                <a:spcPct val="0"/>
              </a:spcAft>
            </a:pPr>
            <a:r>
              <a:rPr lang="en-US" sz="5400" b="1" dirty="0">
                <a:solidFill>
                  <a:schemeClr val="bg1"/>
                </a:solidFill>
              </a:rPr>
              <a:t>Urinary exosome-derived micro-RNAs as biomarkers for tenofovir disoproxil fumarate-associated (TDF) renal toxicity in HIV-1-infected patients</a:t>
            </a:r>
            <a:endParaRPr lang="en-US" altLang="en-US" sz="5400" dirty="0">
              <a:solidFill>
                <a:schemeClr val="bg1"/>
              </a:solidFill>
            </a:endParaRPr>
          </a:p>
        </p:txBody>
      </p:sp>
      <p:sp>
        <p:nvSpPr>
          <p:cNvPr id="9" name="Text Box 7"/>
          <p:cNvSpPr txBox="1">
            <a:spLocks noChangeArrowheads="1"/>
          </p:cNvSpPr>
          <p:nvPr/>
        </p:nvSpPr>
        <p:spPr bwMode="auto">
          <a:xfrm>
            <a:off x="12909061" y="2027813"/>
            <a:ext cx="23598359" cy="853123"/>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1024" tIns="21024" rIns="21024" bIns="21024" numCol="1" anchor="t" anchorCtr="0" compatLnSpc="1">
            <a:prstTxWarp prst="textNoShape">
              <a:avLst/>
            </a:prstTxWarp>
          </a:bodyPr>
          <a:lstStyle/>
          <a:p>
            <a:pPr algn="ctr"/>
            <a:r>
              <a:rPr lang="es-ES" sz="4000" dirty="0">
                <a:solidFill>
                  <a:schemeClr val="bg1"/>
                </a:solidFill>
              </a:rPr>
              <a:t>Francisco </a:t>
            </a:r>
            <a:r>
              <a:rPr lang="es-ES" sz="4000" dirty="0" err="1">
                <a:solidFill>
                  <a:schemeClr val="bg1"/>
                </a:solidFill>
              </a:rPr>
              <a:t>Hernandez-Walias</a:t>
            </a:r>
            <a:r>
              <a:rPr lang="es-ES" sz="4000" dirty="0">
                <a:solidFill>
                  <a:schemeClr val="bg1"/>
                </a:solidFill>
              </a:rPr>
              <a:t>, Pilar Vizcarra, José M del Rey, Carmen </a:t>
            </a:r>
            <a:r>
              <a:rPr lang="es-ES" sz="4000" dirty="0" err="1">
                <a:solidFill>
                  <a:schemeClr val="bg1"/>
                </a:solidFill>
              </a:rPr>
              <a:t>Santiuste</a:t>
            </a:r>
            <a:r>
              <a:rPr lang="es-ES" sz="4000" dirty="0">
                <a:solidFill>
                  <a:schemeClr val="bg1"/>
                </a:solidFill>
              </a:rPr>
              <a:t>, Alejandro Vallejo, José L Casado</a:t>
            </a:r>
          </a:p>
          <a:p>
            <a:pPr algn="ctr"/>
            <a:r>
              <a:rPr lang="es-ES" sz="4000" dirty="0" err="1">
                <a:solidFill>
                  <a:schemeClr val="bg1"/>
                </a:solidFill>
              </a:rPr>
              <a:t>Dept</a:t>
            </a:r>
            <a:r>
              <a:rPr lang="es-ES" sz="4000" dirty="0">
                <a:solidFill>
                  <a:schemeClr val="bg1"/>
                </a:solidFill>
              </a:rPr>
              <a:t> of </a:t>
            </a:r>
            <a:r>
              <a:rPr lang="es-ES" sz="4000" dirty="0" err="1">
                <a:solidFill>
                  <a:schemeClr val="bg1"/>
                </a:solidFill>
              </a:rPr>
              <a:t>Infectious</a:t>
            </a:r>
            <a:r>
              <a:rPr lang="es-ES" sz="4000" dirty="0">
                <a:solidFill>
                  <a:schemeClr val="bg1"/>
                </a:solidFill>
              </a:rPr>
              <a:t> </a:t>
            </a:r>
            <a:r>
              <a:rPr lang="es-ES" sz="4000" dirty="0" err="1">
                <a:solidFill>
                  <a:schemeClr val="bg1"/>
                </a:solidFill>
              </a:rPr>
              <a:t>Diseases</a:t>
            </a:r>
            <a:r>
              <a:rPr lang="es-ES" sz="4000" dirty="0">
                <a:solidFill>
                  <a:schemeClr val="bg1"/>
                </a:solidFill>
              </a:rPr>
              <a:t> and </a:t>
            </a:r>
            <a:r>
              <a:rPr lang="es-ES" sz="4000" dirty="0" err="1">
                <a:solidFill>
                  <a:schemeClr val="bg1"/>
                </a:solidFill>
              </a:rPr>
              <a:t>Biochemistry</a:t>
            </a:r>
            <a:r>
              <a:rPr lang="es-ES" sz="4000" dirty="0">
                <a:solidFill>
                  <a:schemeClr val="bg1"/>
                </a:solidFill>
              </a:rPr>
              <a:t>, </a:t>
            </a:r>
            <a:r>
              <a:rPr lang="es-ES" sz="4000" dirty="0" err="1">
                <a:solidFill>
                  <a:schemeClr val="bg1"/>
                </a:solidFill>
              </a:rPr>
              <a:t>Ramon</a:t>
            </a:r>
            <a:r>
              <a:rPr lang="es-ES" sz="4000" dirty="0">
                <a:solidFill>
                  <a:schemeClr val="bg1"/>
                </a:solidFill>
              </a:rPr>
              <a:t> y Cajal Hospital, Madrid, </a:t>
            </a:r>
            <a:r>
              <a:rPr lang="es-ES" sz="4000" dirty="0" err="1">
                <a:solidFill>
                  <a:schemeClr val="bg1"/>
                </a:solidFill>
              </a:rPr>
              <a:t>Spain</a:t>
            </a:r>
            <a:r>
              <a:rPr lang="es-ES" sz="4000" dirty="0">
                <a:solidFill>
                  <a:schemeClr val="bg1"/>
                </a:solidFill>
              </a:rPr>
              <a:t>.</a:t>
            </a:r>
          </a:p>
        </p:txBody>
      </p:sp>
      <p:cxnSp>
        <p:nvCxnSpPr>
          <p:cNvPr id="1035" name="AutoShape 11"/>
          <p:cNvCxnSpPr>
            <a:cxnSpLocks noChangeShapeType="1"/>
          </p:cNvCxnSpPr>
          <p:nvPr/>
        </p:nvCxnSpPr>
        <p:spPr bwMode="auto">
          <a:xfrm>
            <a:off x="11940877" y="28863607"/>
            <a:ext cx="18922008" cy="0"/>
          </a:xfrm>
          <a:prstGeom prst="straightConnector1">
            <a:avLst/>
          </a:prstGeom>
          <a:noFill/>
          <a:ln w="76200">
            <a:solidFill>
              <a:srgbClr val="EF402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68686"/>
                  </a:outerShdw>
                </a:effectLst>
              </a14:hiddenEffects>
            </a:ext>
          </a:extLst>
        </p:spPr>
      </p:cxnSp>
      <p:sp>
        <p:nvSpPr>
          <p:cNvPr id="2" name="Rectangle 1"/>
          <p:cNvSpPr/>
          <p:nvPr/>
        </p:nvSpPr>
        <p:spPr>
          <a:xfrm>
            <a:off x="0" y="28863607"/>
            <a:ext cx="42803763" cy="1411605"/>
          </a:xfrm>
          <a:prstGeom prst="rect">
            <a:avLst/>
          </a:prstGeom>
          <a:solidFill>
            <a:srgbClr val="E722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64"/>
          </a:p>
        </p:txBody>
      </p:sp>
      <p:sp>
        <p:nvSpPr>
          <p:cNvPr id="14" name="TextBox 13"/>
          <p:cNvSpPr txBox="1"/>
          <p:nvPr/>
        </p:nvSpPr>
        <p:spPr>
          <a:xfrm>
            <a:off x="275770" y="29178175"/>
            <a:ext cx="8348516" cy="820225"/>
          </a:xfrm>
          <a:prstGeom prst="rect">
            <a:avLst/>
          </a:prstGeom>
          <a:noFill/>
        </p:spPr>
        <p:txBody>
          <a:bodyPr wrap="square" rtlCol="0">
            <a:spAutoFit/>
          </a:bodyPr>
          <a:lstStyle/>
          <a:p>
            <a:r>
              <a:rPr lang="en-GB" sz="2365" b="1" dirty="0">
                <a:solidFill>
                  <a:schemeClr val="bg1"/>
                </a:solidFill>
              </a:rPr>
              <a:t>PRESENTED AT THE 23</a:t>
            </a:r>
            <a:r>
              <a:rPr lang="en-GB" sz="2365" b="1" baseline="30000" dirty="0">
                <a:solidFill>
                  <a:schemeClr val="bg1"/>
                </a:solidFill>
              </a:rPr>
              <a:t>RD</a:t>
            </a:r>
            <a:r>
              <a:rPr lang="en-GB" sz="2365" b="1" dirty="0">
                <a:solidFill>
                  <a:schemeClr val="bg1"/>
                </a:solidFill>
              </a:rPr>
              <a:t> INTERNATIONAL AIDS CONFERENCE (AIDS 2020) </a:t>
            </a:r>
            <a:r>
              <a:rPr lang="es-ES" sz="2365" b="1" dirty="0">
                <a:solidFill>
                  <a:schemeClr val="bg1"/>
                </a:solidFill>
              </a:rPr>
              <a:t>| 6-10 JULY 2020</a:t>
            </a:r>
            <a:endParaRPr lang="en-GB" sz="2365" b="1" dirty="0">
              <a:solidFill>
                <a:schemeClr val="bg1"/>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992854" y="29111273"/>
            <a:ext cx="5430051" cy="916274"/>
          </a:xfrm>
          <a:prstGeom prst="rect">
            <a:avLst/>
          </a:prstGeom>
        </p:spPr>
      </p:pic>
      <p:sp>
        <p:nvSpPr>
          <p:cNvPr id="11" name="Text Box 3"/>
          <p:cNvSpPr txBox="1">
            <a:spLocks noChangeArrowheads="1"/>
          </p:cNvSpPr>
          <p:nvPr/>
        </p:nvSpPr>
        <p:spPr bwMode="auto">
          <a:xfrm>
            <a:off x="14768424" y="4026972"/>
            <a:ext cx="11766429" cy="4412766"/>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1024" tIns="21024" rIns="21024" bIns="21024" numCol="1" anchor="t" anchorCtr="0" compatLnSpc="1">
            <a:prstTxWarp prst="textNoShape">
              <a:avLst/>
            </a:prstTxWarp>
          </a:bodyPr>
          <a:lstStyle/>
          <a:p>
            <a:pPr algn="just" defTabSz="525571" eaLnBrk="0" fontAlgn="base" hangingPunct="0">
              <a:spcBef>
                <a:spcPct val="0"/>
              </a:spcBef>
              <a:spcAft>
                <a:spcPct val="0"/>
              </a:spcAft>
            </a:pPr>
            <a:r>
              <a:rPr lang="en-US" altLang="en-US" sz="3600" b="1" dirty="0">
                <a:solidFill>
                  <a:srgbClr val="FF0000"/>
                </a:solidFill>
              </a:rPr>
              <a:t>Results</a:t>
            </a:r>
          </a:p>
          <a:p>
            <a:pPr algn="just" defTabSz="525571" eaLnBrk="0" fontAlgn="base" hangingPunct="0">
              <a:spcBef>
                <a:spcPct val="0"/>
              </a:spcBef>
              <a:spcAft>
                <a:spcPct val="0"/>
              </a:spcAft>
            </a:pPr>
            <a:endParaRPr lang="en-US" altLang="en-US" sz="2200" b="1" dirty="0">
              <a:solidFill>
                <a:srgbClr val="E72240"/>
              </a:solidFill>
            </a:endParaRPr>
          </a:p>
          <a:p>
            <a:pPr algn="just"/>
            <a:r>
              <a:rPr lang="en-US" sz="2200" dirty="0"/>
              <a:t>Overall, median time on TDF was 65 months (38-82.6), and mean eGFR was 90.9 ml/min/1.73m2 (50.1-122; 6% of patients with CKD). Tubular dysfunction was found in 25 patients. TD was more frequent in women who had TD (p=0.014). Individuals with TD had longer time of HIV-1 diagnosis (p=0.015). Of note, there were longer time on TDF in patients with a TD diagnosis. Individuals with TD had anti-HCV antibodies more frequently than those without TD (p=0.031). Similar plasma zenith HIV-1 RNA load, nadir CD4 count, and CD4 count at the moment of the study were found between both groups of individuals (p=0.865, p=0.313, and p=0.304, respectively). As it could be expected, individuals with TD showed a worse renal situation, with higher levels of serum cystatin C (p=0.003), lower GFR levels (p=0.003), and significant dysregulation of several tubular parameters and biomarkers.</a:t>
            </a:r>
          </a:p>
          <a:p>
            <a:pPr algn="just"/>
            <a:endParaRPr lang="es-ES" sz="2200" dirty="0"/>
          </a:p>
          <a:p>
            <a:pPr algn="just"/>
            <a:r>
              <a:rPr lang="en-US" sz="2200" dirty="0"/>
              <a:t>A profile of 7 </a:t>
            </a:r>
            <a:r>
              <a:rPr lang="en-US" sz="2200" dirty="0" err="1"/>
              <a:t>miR</a:t>
            </a:r>
            <a:r>
              <a:rPr lang="en-US" sz="2200" dirty="0"/>
              <a:t> were finally evaluated. Statistically significant correlations among </a:t>
            </a:r>
            <a:r>
              <a:rPr lang="en-US" sz="2200" dirty="0" err="1"/>
              <a:t>miRs</a:t>
            </a:r>
            <a:r>
              <a:rPr lang="en-US" sz="2200" dirty="0"/>
              <a:t> are shown in </a:t>
            </a:r>
            <a:r>
              <a:rPr lang="en-US" sz="2200" b="1" dirty="0"/>
              <a:t>figure 1</a:t>
            </a:r>
            <a:r>
              <a:rPr lang="en-US" sz="2200" dirty="0"/>
              <a:t>, especially significant for </a:t>
            </a:r>
            <a:r>
              <a:rPr lang="en-US" sz="2200" dirty="0" err="1"/>
              <a:t>miR</a:t>
            </a:r>
            <a:r>
              <a:rPr lang="en-US" sz="2200" dirty="0"/>
              <a:t> 127 and </a:t>
            </a:r>
            <a:r>
              <a:rPr lang="en-US" sz="2200" dirty="0" err="1"/>
              <a:t>miR</a:t>
            </a:r>
            <a:r>
              <a:rPr lang="en-US" sz="2200" dirty="0"/>
              <a:t> 107, and </a:t>
            </a:r>
            <a:r>
              <a:rPr lang="en-US" sz="2200" dirty="0" err="1"/>
              <a:t>miR</a:t>
            </a:r>
            <a:r>
              <a:rPr lang="en-US" sz="2200" dirty="0"/>
              <a:t> let-7-d and </a:t>
            </a:r>
            <a:r>
              <a:rPr lang="en-US" sz="2200" dirty="0" err="1"/>
              <a:t>miR</a:t>
            </a:r>
            <a:r>
              <a:rPr lang="en-US" sz="2200" dirty="0"/>
              <a:t> 23a. Of note, the levels of miR-Let7d, miR-203, and miR-29a were upregulated in patients with a longer time on TDF (p=0.049, p=0.008, and p=0.020, respectively), while miR-127 was </a:t>
            </a:r>
            <a:r>
              <a:rPr lang="en-US" sz="2200" dirty="0" err="1"/>
              <a:t>signifciantly</a:t>
            </a:r>
            <a:r>
              <a:rPr lang="en-US" sz="2200" dirty="0"/>
              <a:t> downregulated (p=0.009), as shown in </a:t>
            </a:r>
            <a:r>
              <a:rPr lang="en-US" sz="2200" b="1" dirty="0"/>
              <a:t>figure 2</a:t>
            </a:r>
            <a:r>
              <a:rPr lang="en-US" sz="2200" dirty="0"/>
              <a:t>. </a:t>
            </a:r>
            <a:endParaRPr lang="es-ES" sz="2200" dirty="0"/>
          </a:p>
          <a:p>
            <a:pPr algn="just" defTabSz="525571" eaLnBrk="0" fontAlgn="base" hangingPunct="0">
              <a:spcBef>
                <a:spcPct val="0"/>
              </a:spcBef>
              <a:spcAft>
                <a:spcPct val="0"/>
              </a:spcAft>
            </a:pPr>
            <a:endParaRPr lang="en-US" altLang="en-US" sz="2200" b="1" dirty="0">
              <a:solidFill>
                <a:srgbClr val="E72240"/>
              </a:solidFill>
            </a:endParaRPr>
          </a:p>
        </p:txBody>
      </p:sp>
      <p:pic>
        <p:nvPicPr>
          <p:cNvPr id="13" name="Picture 2">
            <a:extLst>
              <a:ext uri="{FF2B5EF4-FFF2-40B4-BE49-F238E27FC236}">
                <a16:creationId xmlns:a16="http://schemas.microsoft.com/office/drawing/2014/main" id="{4F6135D6-B592-DF4C-BB36-1058D3C10029}"/>
              </a:ext>
            </a:extLst>
          </p:cNvPr>
          <p:cNvPicPr>
            <a:picLocks noChangeAspect="1" noChangeArrowheads="1"/>
          </p:cNvPicPr>
          <p:nvPr/>
        </p:nvPicPr>
        <p:blipFill>
          <a:blip r:embed="rId4">
            <a:alphaModFix amt="97000"/>
            <a:extLst>
              <a:ext uri="{28A0092B-C50C-407E-A947-70E740481C1C}">
                <a14:useLocalDpi xmlns:a14="http://schemas.microsoft.com/office/drawing/2010/main" val="0"/>
              </a:ext>
            </a:extLst>
          </a:blip>
          <a:srcRect/>
          <a:stretch>
            <a:fillRect/>
          </a:stretch>
        </p:blipFill>
        <p:spPr bwMode="auto">
          <a:xfrm>
            <a:off x="395069" y="160399"/>
            <a:ext cx="4885591" cy="1636674"/>
          </a:xfrm>
          <a:prstGeom prst="rect">
            <a:avLst/>
          </a:prstGeom>
          <a:solidFill>
            <a:schemeClr val="bg1"/>
          </a:solidFill>
          <a:extLst>
            <a:ext uri="{909E8E84-426E-40dd-AFC4-6F175D3DCCD1}">
              <a14:hiddenFill xmlns="" xmlns:a14="http://schemas.microsoft.com/office/drawing/2010/main">
                <a:solidFill>
                  <a:srgbClr val="FFFFFF"/>
                </a:solidFill>
              </a14:hiddenFill>
            </a:ext>
          </a:extLst>
        </p:spPr>
      </p:pic>
      <p:pic>
        <p:nvPicPr>
          <p:cNvPr id="17" name="Picture 17">
            <a:extLst>
              <a:ext uri="{FF2B5EF4-FFF2-40B4-BE49-F238E27FC236}">
                <a16:creationId xmlns:a16="http://schemas.microsoft.com/office/drawing/2014/main" id="{94534C33-CD06-FB45-BA39-C3D9B2B5F6A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641" y="1904569"/>
            <a:ext cx="4949880" cy="13306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CuadroTexto 3">
            <a:extLst>
              <a:ext uri="{FF2B5EF4-FFF2-40B4-BE49-F238E27FC236}">
                <a16:creationId xmlns:a16="http://schemas.microsoft.com/office/drawing/2014/main" id="{75E607E4-15DB-B042-BCC3-A082F1C9C064}"/>
              </a:ext>
            </a:extLst>
          </p:cNvPr>
          <p:cNvSpPr txBox="1"/>
          <p:nvPr/>
        </p:nvSpPr>
        <p:spPr>
          <a:xfrm>
            <a:off x="38888302" y="297559"/>
            <a:ext cx="3520392" cy="1015663"/>
          </a:xfrm>
          <a:prstGeom prst="rect">
            <a:avLst/>
          </a:prstGeom>
          <a:noFill/>
        </p:spPr>
        <p:txBody>
          <a:bodyPr wrap="square" rtlCol="0">
            <a:spAutoFit/>
          </a:bodyPr>
          <a:lstStyle/>
          <a:p>
            <a:r>
              <a:rPr lang="es-ES" sz="6000" b="1" dirty="0">
                <a:solidFill>
                  <a:schemeClr val="bg1"/>
                </a:solidFill>
              </a:rPr>
              <a:t>PEB 0127</a:t>
            </a:r>
          </a:p>
        </p:txBody>
      </p:sp>
      <p:sp>
        <p:nvSpPr>
          <p:cNvPr id="18" name="Text Box 4">
            <a:extLst>
              <a:ext uri="{FF2B5EF4-FFF2-40B4-BE49-F238E27FC236}">
                <a16:creationId xmlns:a16="http://schemas.microsoft.com/office/drawing/2014/main" id="{1FB7583A-C467-4744-9C8D-669EA19FE570}"/>
              </a:ext>
            </a:extLst>
          </p:cNvPr>
          <p:cNvSpPr txBox="1">
            <a:spLocks noChangeArrowheads="1"/>
          </p:cNvSpPr>
          <p:nvPr/>
        </p:nvSpPr>
        <p:spPr bwMode="auto">
          <a:xfrm>
            <a:off x="353641" y="11282946"/>
            <a:ext cx="13759174" cy="15329542"/>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1024" tIns="21024" rIns="21024" bIns="21024" numCol="1" anchor="t" anchorCtr="0" compatLnSpc="1">
            <a:prstTxWarp prst="textNoShape">
              <a:avLst/>
            </a:prstTxWarp>
          </a:bodyPr>
          <a:lstStyle/>
          <a:p>
            <a:pPr algn="just" defTabSz="525571" eaLnBrk="0" fontAlgn="base" hangingPunct="0">
              <a:spcBef>
                <a:spcPct val="0"/>
              </a:spcBef>
              <a:spcAft>
                <a:spcPct val="0"/>
              </a:spcAft>
            </a:pPr>
            <a:r>
              <a:rPr lang="en-US" altLang="en-US" sz="3600" b="1" dirty="0">
                <a:solidFill>
                  <a:srgbClr val="FF0000"/>
                </a:solidFill>
              </a:rPr>
              <a:t>Methods</a:t>
            </a:r>
          </a:p>
          <a:p>
            <a:pPr algn="just" defTabSz="525571" eaLnBrk="0" fontAlgn="base" hangingPunct="0">
              <a:spcBef>
                <a:spcPct val="0"/>
              </a:spcBef>
              <a:spcAft>
                <a:spcPct val="0"/>
              </a:spcAft>
            </a:pPr>
            <a:endParaRPr lang="en-US" altLang="en-US" b="1" dirty="0">
              <a:solidFill>
                <a:srgbClr val="E72240"/>
              </a:solidFill>
            </a:endParaRPr>
          </a:p>
          <a:p>
            <a:pPr algn="just"/>
            <a:r>
              <a:rPr lang="en-US" dirty="0"/>
              <a:t>This study was the continuation of a longitudinal observational study about TDF associated renal toxicity (NCT02209740), in which urine samples of all participants were archived for further analysis. Individuals who were excluded from this study were pregnant or lactating women and individuals receiving investigational, nephrotoxic, or other drugs known to impair the function of the multidrug resistant protein 4 (MRP4) involved in the active secretion of TDF in the tubular cells, including non-steroidal anti-inflammatory drugs (NSAIDs), phosphodiesterase-5 inhibitors or anticancer chemotherapy.</a:t>
            </a:r>
            <a:endParaRPr lang="es-ES" dirty="0"/>
          </a:p>
          <a:p>
            <a:pPr algn="just"/>
            <a:r>
              <a:rPr lang="en-US" dirty="0"/>
              <a:t>For the purpose of this </a:t>
            </a:r>
            <a:r>
              <a:rPr lang="en-US" dirty="0" err="1"/>
              <a:t>substudy</a:t>
            </a:r>
            <a:r>
              <a:rPr lang="en-US" dirty="0"/>
              <a:t> we selected urine samples of 70 random </a:t>
            </a:r>
            <a:r>
              <a:rPr lang="en-US" dirty="0" err="1"/>
              <a:t>virologically</a:t>
            </a:r>
            <a:r>
              <a:rPr lang="en-US" dirty="0"/>
              <a:t> suppressed Caucasian HIV-1-infected adult individuals, 61 of them on TDF for least one year of exposure.</a:t>
            </a:r>
          </a:p>
          <a:p>
            <a:pPr algn="just"/>
            <a:r>
              <a:rPr lang="en-US" dirty="0"/>
              <a:t>This study was approved by our Institutional Review Board (EC 069/16), and performed according to the principles of the Declaration of Helsinki. Written informed consent was obtained from all the participants.</a:t>
            </a:r>
            <a:r>
              <a:rPr lang="es-ES" dirty="0"/>
              <a:t> </a:t>
            </a:r>
          </a:p>
          <a:p>
            <a:pPr algn="just"/>
            <a:endParaRPr lang="en-US" b="1" dirty="0"/>
          </a:p>
          <a:p>
            <a:pPr algn="just"/>
            <a:r>
              <a:rPr lang="en-US" b="1" dirty="0"/>
              <a:t>Laboratory measurements</a:t>
            </a:r>
          </a:p>
          <a:p>
            <a:pPr algn="just"/>
            <a:endParaRPr lang="es-ES" dirty="0"/>
          </a:p>
          <a:p>
            <a:pPr algn="just"/>
            <a:r>
              <a:rPr lang="en-US" dirty="0"/>
              <a:t>Demographic data, route of HIV-1 transmission, time of HIV-1 diagnosis, type and time under </a:t>
            </a:r>
            <a:r>
              <a:rPr lang="en-US" dirty="0" err="1"/>
              <a:t>cART</a:t>
            </a:r>
            <a:r>
              <a:rPr lang="en-US" dirty="0"/>
              <a:t>, hepatitis C virus (HCV) coinfection, had been collected from all individuals. CD4 T cell counts and serum HIV-1 RNA levels (Versant HIV-1 RNA 1.0 (</a:t>
            </a:r>
            <a:r>
              <a:rPr lang="en-US" dirty="0" err="1"/>
              <a:t>kPCR</a:t>
            </a:r>
            <a:r>
              <a:rPr lang="en-US" dirty="0"/>
              <a:t>), Siemens Diagnostics, Erlangen, Germany; detection limit of 37 RNA copies/mL) were also recorded.</a:t>
            </a:r>
            <a:endParaRPr lang="es-ES" dirty="0"/>
          </a:p>
          <a:p>
            <a:pPr algn="just"/>
            <a:r>
              <a:rPr lang="en-US" dirty="0"/>
              <a:t>At the study serum biomarkers such as glucose, creatinine, cystatin C, phosphate, chronic kidney disease (CKD-EPI cystatin C), and estimated glomerular filtration rate (eGFR cystatin C) were analyzed. Urine biomarkers including total protein, albumin, creatinine, phosphate, and glucose were analyzed. Other urine biomarkers were expressed as a ratio to urine creatinine such as cystatin C/creatinine, protein/creatinine, albumin/creatinine, retinol binding protein/creatinine, β2-microglobulin/creatinine, and N-acetyl-</a:t>
            </a:r>
            <a:r>
              <a:rPr lang="en-US" dirty="0" err="1"/>
              <a:t>glucosaminidase</a:t>
            </a:r>
            <a:r>
              <a:rPr lang="en-US" dirty="0"/>
              <a:t>/creatinine ratios.</a:t>
            </a:r>
            <a:endParaRPr lang="es-ES" dirty="0"/>
          </a:p>
          <a:p>
            <a:pPr algn="just"/>
            <a:endParaRPr lang="en-US" altLang="en-US" dirty="0"/>
          </a:p>
          <a:p>
            <a:pPr algn="just"/>
            <a:r>
              <a:rPr lang="en-US" dirty="0"/>
              <a:t>In this study, renal tubular dysfunction (TD) was defined as the presence of at least two tubular abnormalities known to be part of Fanconi’s syndrome (nondiabetic glycosuria, hyperuricosuria, and/or proteinuria). Since hypophosphatemia could be related to phosphaturia, serum phosphate was not included in the definition. Renal function impairment was defined as an eGFR cystatin C &lt;90 mL/min/1.73 m</a:t>
            </a:r>
            <a:r>
              <a:rPr lang="en-US" baseline="30000" dirty="0"/>
              <a:t>2</a:t>
            </a:r>
            <a:r>
              <a:rPr lang="en-US" dirty="0"/>
              <a:t> or a reduction of eGFR cystatin C value after 9 months of follow up. </a:t>
            </a:r>
          </a:p>
          <a:p>
            <a:pPr algn="just"/>
            <a:endParaRPr lang="es-ES" dirty="0"/>
          </a:p>
          <a:p>
            <a:pPr algn="just"/>
            <a:r>
              <a:rPr lang="en-US" b="1" dirty="0"/>
              <a:t>Urine samples and isolation of urinary exosomes</a:t>
            </a:r>
            <a:endParaRPr lang="es-ES" dirty="0"/>
          </a:p>
          <a:p>
            <a:pPr algn="just"/>
            <a:endParaRPr lang="en-US" dirty="0"/>
          </a:p>
          <a:p>
            <a:pPr algn="just"/>
            <a:r>
              <a:rPr lang="en-US" dirty="0"/>
              <a:t>Urine samples were collected from all individuals and kept frozen at -80ºC until further analysis. Urine samples were thawed and sequentially centrifuged to remove debris and large particles, as described previously [37]. Briefly, urine samples were centrifuged at 2,000 g for 15 min at room temperature and then at 10,000 g for 30 min at room temperature. Supernatants were then centrifuged at 100,000 g for 60 min at 4ºC, and the pellet was washed with phosphate-buffered saline (PBS). Samples were subsequently treated with DNase to prevent DNA contamination, and filtered through a 200 nm pore syringe filter to eliminate larger vesicles such as large extracellular vesicles and apoptotic bodies. Exosomes were then precipitated using the </a:t>
            </a:r>
            <a:r>
              <a:rPr lang="en-US" dirty="0" err="1"/>
              <a:t>miRCURY</a:t>
            </a:r>
            <a:r>
              <a:rPr lang="en-US" dirty="0"/>
              <a:t> Exosome isolation kit (</a:t>
            </a:r>
            <a:r>
              <a:rPr lang="en-US" dirty="0" err="1"/>
              <a:t>Exiqon</a:t>
            </a:r>
            <a:r>
              <a:rPr lang="en-US" dirty="0"/>
              <a:t> A/S, </a:t>
            </a:r>
            <a:r>
              <a:rPr lang="en-US" dirty="0" err="1"/>
              <a:t>Vedbaek</a:t>
            </a:r>
            <a:r>
              <a:rPr lang="en-US" dirty="0"/>
              <a:t>, Denmark) and </a:t>
            </a:r>
            <a:r>
              <a:rPr lang="en-US" dirty="0" err="1"/>
              <a:t>analysed</a:t>
            </a:r>
            <a:r>
              <a:rPr lang="en-US" dirty="0"/>
              <a:t> to control the purity and yield by quantification for exosome content by the </a:t>
            </a:r>
            <a:r>
              <a:rPr lang="en-US" dirty="0" err="1"/>
              <a:t>ExoELISA</a:t>
            </a:r>
            <a:r>
              <a:rPr lang="en-US" dirty="0"/>
              <a:t>-ULTRA CD63 assay (SBI System Bioscience, Mountain View, CA, USA). </a:t>
            </a:r>
            <a:endParaRPr lang="es-ES" dirty="0"/>
          </a:p>
          <a:p>
            <a:pPr algn="just"/>
            <a:endParaRPr lang="en-US" b="1" dirty="0"/>
          </a:p>
          <a:p>
            <a:pPr algn="just"/>
            <a:r>
              <a:rPr lang="en-US" b="1" dirty="0"/>
              <a:t>RNA extraction from urinary exosomes and quantification of </a:t>
            </a:r>
            <a:r>
              <a:rPr lang="en-US" b="1" dirty="0" err="1"/>
              <a:t>miRs</a:t>
            </a:r>
            <a:endParaRPr lang="es-ES" dirty="0"/>
          </a:p>
          <a:p>
            <a:pPr algn="just"/>
            <a:endParaRPr lang="en-US" dirty="0"/>
          </a:p>
          <a:p>
            <a:pPr algn="just"/>
            <a:r>
              <a:rPr lang="en-US" dirty="0"/>
              <a:t>RNA was extracted from isolated exosome-enriched pellets using the </a:t>
            </a:r>
            <a:r>
              <a:rPr lang="en-US" dirty="0" err="1"/>
              <a:t>miRCURY</a:t>
            </a:r>
            <a:r>
              <a:rPr lang="en-US" dirty="0"/>
              <a:t> RNA isolation kit-Biofluids (</a:t>
            </a:r>
            <a:r>
              <a:rPr lang="en-US" dirty="0" err="1"/>
              <a:t>Exiqon</a:t>
            </a:r>
            <a:r>
              <a:rPr lang="en-US" dirty="0"/>
              <a:t> A/S), and UniSp2-4-5 RNA templates were added as an internal control according to the manufacturer`s instructions. The concentration and purity of eluted RNA were analyzed with the </a:t>
            </a:r>
            <a:r>
              <a:rPr lang="en-US" dirty="0" err="1"/>
              <a:t>NanoDrop</a:t>
            </a:r>
            <a:r>
              <a:rPr lang="en-US" dirty="0"/>
              <a:t> instrument (Thermo Scientific). All RNA samples with 260/280 ratio between 1.8 to 2.0 and 260/230 ratio near 2.0 were considered suitable for further analyses. Ten nanograms of RNA was reverse transcribed in 15 µl reactions (</a:t>
            </a:r>
            <a:r>
              <a:rPr lang="en-US" dirty="0" err="1"/>
              <a:t>miRCURY</a:t>
            </a:r>
            <a:r>
              <a:rPr lang="en-US" dirty="0"/>
              <a:t> LNA Universal RT microRNA PCR, </a:t>
            </a:r>
            <a:r>
              <a:rPr lang="en-US" dirty="0" err="1"/>
              <a:t>Exiqon</a:t>
            </a:r>
            <a:r>
              <a:rPr lang="en-US" dirty="0"/>
              <a:t> A/S), including the UniSp6 RNA spike-in template reaction control. The cDNA was used to run real-time qPCR reactions in triplicate using the </a:t>
            </a:r>
            <a:r>
              <a:rPr lang="en-US" dirty="0" err="1"/>
              <a:t>ExiLENT</a:t>
            </a:r>
            <a:r>
              <a:rPr lang="en-US" dirty="0"/>
              <a:t> SYBR Green Master Mix (</a:t>
            </a:r>
            <a:r>
              <a:rPr lang="en-US" dirty="0" err="1"/>
              <a:t>Exiqon</a:t>
            </a:r>
            <a:r>
              <a:rPr lang="en-US" dirty="0"/>
              <a:t> A/S).</a:t>
            </a:r>
            <a:endParaRPr lang="es-ES" dirty="0"/>
          </a:p>
          <a:p>
            <a:pPr algn="just"/>
            <a:r>
              <a:rPr lang="en-US" dirty="0"/>
              <a:t>Primers for hsa-miR-103a, hsa-miR-Let7i, and hsa-miR-191 were quantified as reference controls for the calculation of the relative concentration of the following </a:t>
            </a:r>
            <a:r>
              <a:rPr lang="en-US" dirty="0" err="1"/>
              <a:t>miRs</a:t>
            </a:r>
            <a:r>
              <a:rPr lang="en-US" dirty="0"/>
              <a:t>: hsa-miR-Let7d, hsa-miR-107-xp, hsa-miR-423-xp, hsa-miR-127-xp, hsa-miR-15b-xp, hsa-miR-203a-xp, hsa-miR-29a-xp, hsa-miR-23a-3p. </a:t>
            </a:r>
            <a:endParaRPr lang="es-ES" dirty="0"/>
          </a:p>
          <a:p>
            <a:pPr algn="just"/>
            <a:r>
              <a:rPr lang="en-US" dirty="0"/>
              <a:t>Thermocycler conditions included a hot start at 95ºC/10 min followed by 40 cycles of 95ºC/15 s and 60ºC/45 s using the </a:t>
            </a:r>
            <a:r>
              <a:rPr lang="en-US" dirty="0" err="1"/>
              <a:t>LyghtCycler</a:t>
            </a:r>
            <a:r>
              <a:rPr lang="en-US" dirty="0"/>
              <a:t> 480 II instrument (Roche, Basel, Switzerland). Amplification curves were analyzed using the Roche </a:t>
            </a:r>
            <a:r>
              <a:rPr lang="en-US" dirty="0" err="1"/>
              <a:t>LightCycler</a:t>
            </a:r>
            <a:r>
              <a:rPr lang="en-US" dirty="0"/>
              <a:t> 480 version 1.5.1.62 software. Reaction specificity was ascertained by the melt curve procedure. Ct values above 35 and a standard deviation between triplicates above 0.3 Ct were considered unreliable and were excluded from further analysis. The expression levels of single </a:t>
            </a:r>
            <a:r>
              <a:rPr lang="en-US" dirty="0" err="1"/>
              <a:t>miRs</a:t>
            </a:r>
            <a:r>
              <a:rPr lang="en-US" dirty="0"/>
              <a:t> relative to the mean reference </a:t>
            </a:r>
            <a:r>
              <a:rPr lang="en-US" dirty="0" err="1"/>
              <a:t>miRs</a:t>
            </a:r>
            <a:r>
              <a:rPr lang="en-US" dirty="0"/>
              <a:t> expression were calculated using the </a:t>
            </a:r>
            <a:r>
              <a:rPr lang="en-US" dirty="0" err="1"/>
              <a:t>ΔCt</a:t>
            </a:r>
            <a:r>
              <a:rPr lang="en-US" dirty="0"/>
              <a:t> method (Ct target </a:t>
            </a:r>
            <a:r>
              <a:rPr lang="en-US" dirty="0" err="1"/>
              <a:t>miR</a:t>
            </a:r>
            <a:r>
              <a:rPr lang="en-US" dirty="0"/>
              <a:t> minus mean references Ct) and are shown as log</a:t>
            </a:r>
            <a:r>
              <a:rPr lang="en-US" baseline="-25000" dirty="0"/>
              <a:t>2</a:t>
            </a:r>
            <a:r>
              <a:rPr lang="en-US" dirty="0"/>
              <a:t> 2</a:t>
            </a:r>
            <a:r>
              <a:rPr lang="en-US" baseline="30000" dirty="0"/>
              <a:t>-ΔCt</a:t>
            </a:r>
            <a:r>
              <a:rPr lang="en-US" dirty="0"/>
              <a:t> .</a:t>
            </a:r>
            <a:endParaRPr lang="es-ES" dirty="0"/>
          </a:p>
          <a:p>
            <a:pPr algn="just"/>
            <a:endParaRPr lang="en-US" b="1" dirty="0"/>
          </a:p>
          <a:p>
            <a:pPr algn="just"/>
            <a:r>
              <a:rPr lang="en-US" b="1" dirty="0"/>
              <a:t>Statistical analysis</a:t>
            </a:r>
            <a:endParaRPr lang="es-ES" dirty="0"/>
          </a:p>
          <a:p>
            <a:pPr algn="just"/>
            <a:endParaRPr lang="en-US" dirty="0"/>
          </a:p>
          <a:p>
            <a:pPr algn="just"/>
            <a:r>
              <a:rPr lang="en-US" dirty="0"/>
              <a:t>Continuous variables were expressed as the median and interquartile range (IQ</a:t>
            </a:r>
            <a:r>
              <a:rPr lang="en-US" baseline="-25000" dirty="0"/>
              <a:t>25-75</a:t>
            </a:r>
            <a:r>
              <a:rPr lang="en-US" dirty="0"/>
              <a:t>) and categorical variables by frequencies and proportions. For comparison, we divided patients at baseline according to the diagnosis of tubular dysfunction. Comparison of categorical variables were performed using chi-square distribution, while comparison of continuous variables were analyzed using </a:t>
            </a:r>
            <a:r>
              <a:rPr lang="en-US" dirty="0" err="1"/>
              <a:t>nonparameteric</a:t>
            </a:r>
            <a:r>
              <a:rPr lang="en-US" dirty="0"/>
              <a:t> Mann-Whitney </a:t>
            </a:r>
            <a:r>
              <a:rPr lang="en-US" i="1" dirty="0"/>
              <a:t>U</a:t>
            </a:r>
            <a:r>
              <a:rPr lang="en-US" dirty="0"/>
              <a:t> test. Spearman's rank correlation coefficient was used to measure the association between two variables. Receiver operating characteristic (ROC) curve analysis was performed to evaluate the discrimination threshold (with 95% confidence intervals) of the variables. Two-sided test was used for all statistics and p&lt;0.05 was considered statistically significant. Data analysis was performed using Statistical Package for the Social Sciences Software (SPSS Version 22.0, Chicago, Illinois).</a:t>
            </a:r>
            <a:endParaRPr lang="es-ES" dirty="0"/>
          </a:p>
          <a:p>
            <a:pPr algn="just"/>
            <a:endParaRPr lang="en-US" altLang="en-US" dirty="0"/>
          </a:p>
        </p:txBody>
      </p:sp>
      <p:grpSp>
        <p:nvGrpSpPr>
          <p:cNvPr id="19" name="Grupo 18">
            <a:extLst>
              <a:ext uri="{FF2B5EF4-FFF2-40B4-BE49-F238E27FC236}">
                <a16:creationId xmlns:a16="http://schemas.microsoft.com/office/drawing/2014/main" id="{1610F186-7F82-AD40-B0A1-B1A2A412E95D}"/>
              </a:ext>
            </a:extLst>
          </p:cNvPr>
          <p:cNvGrpSpPr/>
          <p:nvPr/>
        </p:nvGrpSpPr>
        <p:grpSpPr>
          <a:xfrm>
            <a:off x="15287667" y="11543800"/>
            <a:ext cx="10196025" cy="6146749"/>
            <a:chOff x="482497" y="1511560"/>
            <a:chExt cx="6130540" cy="4030342"/>
          </a:xfrm>
        </p:grpSpPr>
        <p:graphicFrame>
          <p:nvGraphicFramePr>
            <p:cNvPr id="20" name="Objeto 19">
              <a:extLst>
                <a:ext uri="{FF2B5EF4-FFF2-40B4-BE49-F238E27FC236}">
                  <a16:creationId xmlns:a16="http://schemas.microsoft.com/office/drawing/2014/main" id="{CBD86090-B228-6946-8242-23AAA371CD32}"/>
                </a:ext>
              </a:extLst>
            </p:cNvPr>
            <p:cNvGraphicFramePr>
              <a:graphicFrameLocks noChangeAspect="1"/>
            </p:cNvGraphicFramePr>
            <p:nvPr>
              <p:extLst>
                <p:ext uri="{D42A27DB-BD31-4B8C-83A1-F6EECF244321}">
                  <p14:modId xmlns:p14="http://schemas.microsoft.com/office/powerpoint/2010/main" val="2171405523"/>
                </p:ext>
              </p:extLst>
            </p:nvPr>
          </p:nvGraphicFramePr>
          <p:xfrm>
            <a:off x="486582" y="1511560"/>
            <a:ext cx="2186804" cy="1534852"/>
          </p:xfrm>
          <a:graphic>
            <a:graphicData uri="http://schemas.openxmlformats.org/presentationml/2006/ole">
              <mc:AlternateContent xmlns:mc="http://schemas.openxmlformats.org/markup-compatibility/2006">
                <mc:Choice xmlns:v="urn:schemas-microsoft-com:vml" Requires="v">
                  <p:oleObj spid="_x0000_s1301" name="Prism Project" r:id="rId6" imgW="3744000" imgH="2628000" progId="Prism5.Document">
                    <p:embed/>
                  </p:oleObj>
                </mc:Choice>
                <mc:Fallback>
                  <p:oleObj name="Prism Project" r:id="rId6" imgW="3744000" imgH="2628000" progId="Prism5.Document">
                    <p:embed/>
                    <p:pic>
                      <p:nvPicPr>
                        <p:cNvPr id="2" name="Objeto 1"/>
                        <p:cNvPicPr/>
                        <p:nvPr/>
                      </p:nvPicPr>
                      <p:blipFill>
                        <a:blip r:embed="rId7"/>
                        <a:stretch>
                          <a:fillRect/>
                        </a:stretch>
                      </p:blipFill>
                      <p:spPr>
                        <a:xfrm>
                          <a:off x="486582" y="1511560"/>
                          <a:ext cx="2186804" cy="1534852"/>
                        </a:xfrm>
                        <a:prstGeom prst="rect">
                          <a:avLst/>
                        </a:prstGeom>
                      </p:spPr>
                    </p:pic>
                  </p:oleObj>
                </mc:Fallback>
              </mc:AlternateContent>
            </a:graphicData>
          </a:graphic>
        </p:graphicFrame>
        <p:graphicFrame>
          <p:nvGraphicFramePr>
            <p:cNvPr id="21" name="Objeto 20">
              <a:extLst>
                <a:ext uri="{FF2B5EF4-FFF2-40B4-BE49-F238E27FC236}">
                  <a16:creationId xmlns:a16="http://schemas.microsoft.com/office/drawing/2014/main" id="{BD322A55-C8FF-5C44-8DB2-B281F8DC586B}"/>
                </a:ext>
              </a:extLst>
            </p:cNvPr>
            <p:cNvGraphicFramePr>
              <a:graphicFrameLocks noChangeAspect="1"/>
            </p:cNvGraphicFramePr>
            <p:nvPr>
              <p:extLst>
                <p:ext uri="{D42A27DB-BD31-4B8C-83A1-F6EECF244321}">
                  <p14:modId xmlns:p14="http://schemas.microsoft.com/office/powerpoint/2010/main" val="676505505"/>
                </p:ext>
              </p:extLst>
            </p:nvPr>
          </p:nvGraphicFramePr>
          <p:xfrm>
            <a:off x="2452053" y="1511560"/>
            <a:ext cx="2186804" cy="1534852"/>
          </p:xfrm>
          <a:graphic>
            <a:graphicData uri="http://schemas.openxmlformats.org/presentationml/2006/ole">
              <mc:AlternateContent xmlns:mc="http://schemas.openxmlformats.org/markup-compatibility/2006">
                <mc:Choice xmlns:v="urn:schemas-microsoft-com:vml" Requires="v">
                  <p:oleObj spid="_x0000_s1302" name="Prism Project" r:id="rId8" imgW="3744000" imgH="2628000" progId="Prism5.Document">
                    <p:embed/>
                  </p:oleObj>
                </mc:Choice>
                <mc:Fallback>
                  <p:oleObj name="Prism Project" r:id="rId8" imgW="3744000" imgH="2628000" progId="Prism5.Document">
                    <p:embed/>
                    <p:pic>
                      <p:nvPicPr>
                        <p:cNvPr id="3" name="Objeto 2"/>
                        <p:cNvPicPr/>
                        <p:nvPr/>
                      </p:nvPicPr>
                      <p:blipFill>
                        <a:blip r:embed="rId9"/>
                        <a:stretch>
                          <a:fillRect/>
                        </a:stretch>
                      </p:blipFill>
                      <p:spPr>
                        <a:xfrm>
                          <a:off x="2452053" y="1511560"/>
                          <a:ext cx="2186804" cy="1534852"/>
                        </a:xfrm>
                        <a:prstGeom prst="rect">
                          <a:avLst/>
                        </a:prstGeom>
                      </p:spPr>
                    </p:pic>
                  </p:oleObj>
                </mc:Fallback>
              </mc:AlternateContent>
            </a:graphicData>
          </a:graphic>
        </p:graphicFrame>
        <p:graphicFrame>
          <p:nvGraphicFramePr>
            <p:cNvPr id="22" name="Objeto 21">
              <a:extLst>
                <a:ext uri="{FF2B5EF4-FFF2-40B4-BE49-F238E27FC236}">
                  <a16:creationId xmlns:a16="http://schemas.microsoft.com/office/drawing/2014/main" id="{0F7914D4-8EDE-F64A-8D31-D9DA5A978691}"/>
                </a:ext>
              </a:extLst>
            </p:cNvPr>
            <p:cNvGraphicFramePr>
              <a:graphicFrameLocks noChangeAspect="1"/>
            </p:cNvGraphicFramePr>
            <p:nvPr>
              <p:extLst>
                <p:ext uri="{D42A27DB-BD31-4B8C-83A1-F6EECF244321}">
                  <p14:modId xmlns:p14="http://schemas.microsoft.com/office/powerpoint/2010/main" val="518847940"/>
                </p:ext>
              </p:extLst>
            </p:nvPr>
          </p:nvGraphicFramePr>
          <p:xfrm>
            <a:off x="4426233" y="1511560"/>
            <a:ext cx="2186804" cy="1534852"/>
          </p:xfrm>
          <a:graphic>
            <a:graphicData uri="http://schemas.openxmlformats.org/presentationml/2006/ole">
              <mc:AlternateContent xmlns:mc="http://schemas.openxmlformats.org/markup-compatibility/2006">
                <mc:Choice xmlns:v="urn:schemas-microsoft-com:vml" Requires="v">
                  <p:oleObj spid="_x0000_s1303" name="Prism Project" r:id="rId10" imgW="3744000" imgH="2628000" progId="Prism5.Document">
                    <p:embed/>
                  </p:oleObj>
                </mc:Choice>
                <mc:Fallback>
                  <p:oleObj name="Prism Project" r:id="rId10" imgW="3744000" imgH="2628000" progId="Prism5.Document">
                    <p:embed/>
                    <p:pic>
                      <p:nvPicPr>
                        <p:cNvPr id="4" name="Objeto 3"/>
                        <p:cNvPicPr/>
                        <p:nvPr/>
                      </p:nvPicPr>
                      <p:blipFill>
                        <a:blip r:embed="rId11"/>
                        <a:stretch>
                          <a:fillRect/>
                        </a:stretch>
                      </p:blipFill>
                      <p:spPr>
                        <a:xfrm>
                          <a:off x="4426233" y="1511560"/>
                          <a:ext cx="2186804" cy="1534852"/>
                        </a:xfrm>
                        <a:prstGeom prst="rect">
                          <a:avLst/>
                        </a:prstGeom>
                      </p:spPr>
                    </p:pic>
                  </p:oleObj>
                </mc:Fallback>
              </mc:AlternateContent>
            </a:graphicData>
          </a:graphic>
        </p:graphicFrame>
        <p:graphicFrame>
          <p:nvGraphicFramePr>
            <p:cNvPr id="23" name="Objeto 22">
              <a:extLst>
                <a:ext uri="{FF2B5EF4-FFF2-40B4-BE49-F238E27FC236}">
                  <a16:creationId xmlns:a16="http://schemas.microsoft.com/office/drawing/2014/main" id="{A340D8F5-CF08-7B43-8429-38D98887625F}"/>
                </a:ext>
              </a:extLst>
            </p:cNvPr>
            <p:cNvGraphicFramePr>
              <a:graphicFrameLocks noChangeAspect="1"/>
            </p:cNvGraphicFramePr>
            <p:nvPr>
              <p:extLst>
                <p:ext uri="{D42A27DB-BD31-4B8C-83A1-F6EECF244321}">
                  <p14:modId xmlns:p14="http://schemas.microsoft.com/office/powerpoint/2010/main" val="1996392342"/>
                </p:ext>
              </p:extLst>
            </p:nvPr>
          </p:nvGraphicFramePr>
          <p:xfrm>
            <a:off x="503999" y="3085792"/>
            <a:ext cx="2186805" cy="1580427"/>
          </p:xfrm>
          <a:graphic>
            <a:graphicData uri="http://schemas.openxmlformats.org/presentationml/2006/ole">
              <mc:AlternateContent xmlns:mc="http://schemas.openxmlformats.org/markup-compatibility/2006">
                <mc:Choice xmlns:v="urn:schemas-microsoft-com:vml" Requires="v">
                  <p:oleObj spid="_x0000_s1304" name="Prism Project" r:id="rId12" imgW="3636000" imgH="2628000" progId="Prism5.Document">
                    <p:embed/>
                  </p:oleObj>
                </mc:Choice>
                <mc:Fallback>
                  <p:oleObj name="Prism Project" r:id="rId12" imgW="3636000" imgH="2628000" progId="Prism5.Document">
                    <p:embed/>
                    <p:pic>
                      <p:nvPicPr>
                        <p:cNvPr id="5" name="Objeto 4"/>
                        <p:cNvPicPr/>
                        <p:nvPr/>
                      </p:nvPicPr>
                      <p:blipFill>
                        <a:blip r:embed="rId13"/>
                        <a:stretch>
                          <a:fillRect/>
                        </a:stretch>
                      </p:blipFill>
                      <p:spPr>
                        <a:xfrm>
                          <a:off x="503999" y="3085792"/>
                          <a:ext cx="2186805" cy="1580427"/>
                        </a:xfrm>
                        <a:prstGeom prst="rect">
                          <a:avLst/>
                        </a:prstGeom>
                      </p:spPr>
                    </p:pic>
                  </p:oleObj>
                </mc:Fallback>
              </mc:AlternateContent>
            </a:graphicData>
          </a:graphic>
        </p:graphicFrame>
        <p:graphicFrame>
          <p:nvGraphicFramePr>
            <p:cNvPr id="24" name="Objeto 23">
              <a:extLst>
                <a:ext uri="{FF2B5EF4-FFF2-40B4-BE49-F238E27FC236}">
                  <a16:creationId xmlns:a16="http://schemas.microsoft.com/office/drawing/2014/main" id="{D96BAF78-D1A9-0F4F-8F2F-ADAC18535A35}"/>
                </a:ext>
              </a:extLst>
            </p:cNvPr>
            <p:cNvGraphicFramePr>
              <a:graphicFrameLocks noChangeAspect="1"/>
            </p:cNvGraphicFramePr>
            <p:nvPr>
              <p:extLst>
                <p:ext uri="{D42A27DB-BD31-4B8C-83A1-F6EECF244321}">
                  <p14:modId xmlns:p14="http://schemas.microsoft.com/office/powerpoint/2010/main" val="3889600952"/>
                </p:ext>
              </p:extLst>
            </p:nvPr>
          </p:nvGraphicFramePr>
          <p:xfrm>
            <a:off x="2460762" y="3094298"/>
            <a:ext cx="2186804" cy="1534852"/>
          </p:xfrm>
          <a:graphic>
            <a:graphicData uri="http://schemas.openxmlformats.org/presentationml/2006/ole">
              <mc:AlternateContent xmlns:mc="http://schemas.openxmlformats.org/markup-compatibility/2006">
                <mc:Choice xmlns:v="urn:schemas-microsoft-com:vml" Requires="v">
                  <p:oleObj spid="_x0000_s1305" name="Prism Project" r:id="rId14" imgW="3744000" imgH="2628000" progId="Prism5.Document">
                    <p:embed/>
                  </p:oleObj>
                </mc:Choice>
                <mc:Fallback>
                  <p:oleObj name="Prism Project" r:id="rId14" imgW="3744000" imgH="2628000" progId="Prism5.Document">
                    <p:embed/>
                    <p:pic>
                      <p:nvPicPr>
                        <p:cNvPr id="6" name="Objeto 5"/>
                        <p:cNvPicPr/>
                        <p:nvPr/>
                      </p:nvPicPr>
                      <p:blipFill>
                        <a:blip r:embed="rId15"/>
                        <a:stretch>
                          <a:fillRect/>
                        </a:stretch>
                      </p:blipFill>
                      <p:spPr>
                        <a:xfrm>
                          <a:off x="2460762" y="3094298"/>
                          <a:ext cx="2186804" cy="1534852"/>
                        </a:xfrm>
                        <a:prstGeom prst="rect">
                          <a:avLst/>
                        </a:prstGeom>
                      </p:spPr>
                    </p:pic>
                  </p:oleObj>
                </mc:Fallback>
              </mc:AlternateContent>
            </a:graphicData>
          </a:graphic>
        </p:graphicFrame>
        <p:graphicFrame>
          <p:nvGraphicFramePr>
            <p:cNvPr id="25" name="Objeto 24">
              <a:extLst>
                <a:ext uri="{FF2B5EF4-FFF2-40B4-BE49-F238E27FC236}">
                  <a16:creationId xmlns:a16="http://schemas.microsoft.com/office/drawing/2014/main" id="{D8548D78-14DE-6841-9E5B-17404688EADE}"/>
                </a:ext>
              </a:extLst>
            </p:cNvPr>
            <p:cNvGraphicFramePr>
              <a:graphicFrameLocks noChangeAspect="1"/>
            </p:cNvGraphicFramePr>
            <p:nvPr>
              <p:extLst>
                <p:ext uri="{D42A27DB-BD31-4B8C-83A1-F6EECF244321}">
                  <p14:modId xmlns:p14="http://schemas.microsoft.com/office/powerpoint/2010/main" val="3549306803"/>
                </p:ext>
              </p:extLst>
            </p:nvPr>
          </p:nvGraphicFramePr>
          <p:xfrm>
            <a:off x="4426233" y="3105099"/>
            <a:ext cx="2186804" cy="1534852"/>
          </p:xfrm>
          <a:graphic>
            <a:graphicData uri="http://schemas.openxmlformats.org/presentationml/2006/ole">
              <mc:AlternateContent xmlns:mc="http://schemas.openxmlformats.org/markup-compatibility/2006">
                <mc:Choice xmlns:v="urn:schemas-microsoft-com:vml" Requires="v">
                  <p:oleObj spid="_x0000_s1306" name="Prism Project" r:id="rId16" imgW="3744000" imgH="2628000" progId="Prism5.Document">
                    <p:embed/>
                  </p:oleObj>
                </mc:Choice>
                <mc:Fallback>
                  <p:oleObj name="Prism Project" r:id="rId16" imgW="3744000" imgH="2628000" progId="Prism5.Document">
                    <p:embed/>
                    <p:pic>
                      <p:nvPicPr>
                        <p:cNvPr id="7" name="Objeto 6"/>
                        <p:cNvPicPr/>
                        <p:nvPr/>
                      </p:nvPicPr>
                      <p:blipFill>
                        <a:blip r:embed="rId17"/>
                        <a:stretch>
                          <a:fillRect/>
                        </a:stretch>
                      </p:blipFill>
                      <p:spPr>
                        <a:xfrm>
                          <a:off x="4426233" y="3105099"/>
                          <a:ext cx="2186804" cy="1534852"/>
                        </a:xfrm>
                        <a:prstGeom prst="rect">
                          <a:avLst/>
                        </a:prstGeom>
                      </p:spPr>
                    </p:pic>
                  </p:oleObj>
                </mc:Fallback>
              </mc:AlternateContent>
            </a:graphicData>
          </a:graphic>
        </p:graphicFrame>
        <p:sp>
          <p:nvSpPr>
            <p:cNvPr id="26" name="CuadroTexto 25">
              <a:extLst>
                <a:ext uri="{FF2B5EF4-FFF2-40B4-BE49-F238E27FC236}">
                  <a16:creationId xmlns:a16="http://schemas.microsoft.com/office/drawing/2014/main" id="{1BF7FF86-B8FA-7940-BA31-78BF9746ECF3}"/>
                </a:ext>
              </a:extLst>
            </p:cNvPr>
            <p:cNvSpPr txBox="1"/>
            <p:nvPr/>
          </p:nvSpPr>
          <p:spPr>
            <a:xfrm>
              <a:off x="1281122" y="2866238"/>
              <a:ext cx="745758" cy="221985"/>
            </a:xfrm>
            <a:prstGeom prst="rect">
              <a:avLst/>
            </a:prstGeom>
            <a:solidFill>
              <a:schemeClr val="bg1"/>
            </a:solidFill>
          </p:spPr>
          <p:txBody>
            <a:bodyPr wrap="square" rtlCol="0">
              <a:spAutoFit/>
            </a:bodyPr>
            <a:lstStyle/>
            <a:p>
              <a:r>
                <a:rPr lang="es-ES" sz="1600" b="1" dirty="0">
                  <a:cs typeface="Arial" panose="020B0604020202020204" pitchFamily="34" charset="0"/>
                </a:rPr>
                <a:t>miR-Let7d</a:t>
              </a:r>
            </a:p>
          </p:txBody>
        </p:sp>
        <p:sp>
          <p:nvSpPr>
            <p:cNvPr id="27" name="CuadroTexto 26">
              <a:extLst>
                <a:ext uri="{FF2B5EF4-FFF2-40B4-BE49-F238E27FC236}">
                  <a16:creationId xmlns:a16="http://schemas.microsoft.com/office/drawing/2014/main" id="{29B2B051-F054-FF41-89AE-FC2886C66BE7}"/>
                </a:ext>
              </a:extLst>
            </p:cNvPr>
            <p:cNvSpPr txBox="1"/>
            <p:nvPr/>
          </p:nvSpPr>
          <p:spPr>
            <a:xfrm>
              <a:off x="3293197" y="2866238"/>
              <a:ext cx="630830" cy="221985"/>
            </a:xfrm>
            <a:prstGeom prst="rect">
              <a:avLst/>
            </a:prstGeom>
            <a:solidFill>
              <a:schemeClr val="bg1"/>
            </a:solidFill>
          </p:spPr>
          <p:txBody>
            <a:bodyPr wrap="square" rtlCol="0">
              <a:spAutoFit/>
            </a:bodyPr>
            <a:lstStyle/>
            <a:p>
              <a:r>
                <a:rPr lang="es-ES" sz="1600" b="1" dirty="0">
                  <a:cs typeface="Arial" panose="020B0604020202020204" pitchFamily="34" charset="0"/>
                </a:rPr>
                <a:t>miR-127</a:t>
              </a:r>
            </a:p>
          </p:txBody>
        </p:sp>
        <p:sp>
          <p:nvSpPr>
            <p:cNvPr id="28" name="CuadroTexto 27">
              <a:extLst>
                <a:ext uri="{FF2B5EF4-FFF2-40B4-BE49-F238E27FC236}">
                  <a16:creationId xmlns:a16="http://schemas.microsoft.com/office/drawing/2014/main" id="{89769E2F-59AD-1A4C-B25A-0BF81611275D}"/>
                </a:ext>
              </a:extLst>
            </p:cNvPr>
            <p:cNvSpPr txBox="1"/>
            <p:nvPr/>
          </p:nvSpPr>
          <p:spPr>
            <a:xfrm>
              <a:off x="5275557" y="2866238"/>
              <a:ext cx="630830" cy="221985"/>
            </a:xfrm>
            <a:prstGeom prst="rect">
              <a:avLst/>
            </a:prstGeom>
            <a:solidFill>
              <a:schemeClr val="bg1"/>
            </a:solidFill>
          </p:spPr>
          <p:txBody>
            <a:bodyPr wrap="square" rtlCol="0">
              <a:spAutoFit/>
            </a:bodyPr>
            <a:lstStyle/>
            <a:p>
              <a:r>
                <a:rPr lang="es-ES" sz="1600" b="1" dirty="0">
                  <a:cs typeface="Arial" panose="020B0604020202020204" pitchFamily="34" charset="0"/>
                </a:rPr>
                <a:t>miR-127</a:t>
              </a:r>
            </a:p>
          </p:txBody>
        </p:sp>
        <p:sp>
          <p:nvSpPr>
            <p:cNvPr id="29" name="CuadroTexto 28">
              <a:extLst>
                <a:ext uri="{FF2B5EF4-FFF2-40B4-BE49-F238E27FC236}">
                  <a16:creationId xmlns:a16="http://schemas.microsoft.com/office/drawing/2014/main" id="{E42E713F-57F4-5742-BD9E-2504B7D735FB}"/>
                </a:ext>
              </a:extLst>
            </p:cNvPr>
            <p:cNvSpPr txBox="1"/>
            <p:nvPr/>
          </p:nvSpPr>
          <p:spPr>
            <a:xfrm>
              <a:off x="1279472" y="4460803"/>
              <a:ext cx="694679" cy="221985"/>
            </a:xfrm>
            <a:prstGeom prst="rect">
              <a:avLst/>
            </a:prstGeom>
            <a:solidFill>
              <a:schemeClr val="bg1"/>
            </a:solidFill>
          </p:spPr>
          <p:txBody>
            <a:bodyPr wrap="square" rtlCol="0">
              <a:spAutoFit/>
            </a:bodyPr>
            <a:lstStyle/>
            <a:p>
              <a:r>
                <a:rPr lang="es-ES" sz="1600" b="1" dirty="0">
                  <a:cs typeface="Arial" panose="020B0604020202020204" pitchFamily="34" charset="0"/>
                </a:rPr>
                <a:t>miR-203a</a:t>
              </a:r>
            </a:p>
          </p:txBody>
        </p:sp>
        <p:sp>
          <p:nvSpPr>
            <p:cNvPr id="30" name="CuadroTexto 29">
              <a:extLst>
                <a:ext uri="{FF2B5EF4-FFF2-40B4-BE49-F238E27FC236}">
                  <a16:creationId xmlns:a16="http://schemas.microsoft.com/office/drawing/2014/main" id="{142352AB-BAA9-B04B-8ECD-7E80B26C37AD}"/>
                </a:ext>
              </a:extLst>
            </p:cNvPr>
            <p:cNvSpPr txBox="1"/>
            <p:nvPr/>
          </p:nvSpPr>
          <p:spPr>
            <a:xfrm>
              <a:off x="3292481" y="4460803"/>
              <a:ext cx="694679" cy="221985"/>
            </a:xfrm>
            <a:prstGeom prst="rect">
              <a:avLst/>
            </a:prstGeom>
            <a:solidFill>
              <a:schemeClr val="bg1"/>
            </a:solidFill>
          </p:spPr>
          <p:txBody>
            <a:bodyPr wrap="square" rtlCol="0">
              <a:spAutoFit/>
            </a:bodyPr>
            <a:lstStyle/>
            <a:p>
              <a:r>
                <a:rPr lang="es-ES" sz="1600" b="1" dirty="0">
                  <a:cs typeface="Arial" panose="020B0604020202020204" pitchFamily="34" charset="0"/>
                </a:rPr>
                <a:t>miR-203a</a:t>
              </a:r>
            </a:p>
          </p:txBody>
        </p:sp>
        <p:sp>
          <p:nvSpPr>
            <p:cNvPr id="31" name="CuadroTexto 30">
              <a:extLst>
                <a:ext uri="{FF2B5EF4-FFF2-40B4-BE49-F238E27FC236}">
                  <a16:creationId xmlns:a16="http://schemas.microsoft.com/office/drawing/2014/main" id="{DA5A020C-ACD3-5743-97C8-BADA7F38BF0F}"/>
                </a:ext>
              </a:extLst>
            </p:cNvPr>
            <p:cNvSpPr txBox="1"/>
            <p:nvPr/>
          </p:nvSpPr>
          <p:spPr>
            <a:xfrm>
              <a:off x="5225010" y="4460803"/>
              <a:ext cx="630830" cy="221985"/>
            </a:xfrm>
            <a:prstGeom prst="rect">
              <a:avLst/>
            </a:prstGeom>
            <a:solidFill>
              <a:schemeClr val="bg1"/>
            </a:solidFill>
          </p:spPr>
          <p:txBody>
            <a:bodyPr wrap="square" rtlCol="0">
              <a:spAutoFit/>
            </a:bodyPr>
            <a:lstStyle/>
            <a:p>
              <a:r>
                <a:rPr lang="es-ES" sz="1600" b="1" dirty="0">
                  <a:cs typeface="Arial" panose="020B0604020202020204" pitchFamily="34" charset="0"/>
                </a:rPr>
                <a:t>miR-29a</a:t>
              </a:r>
            </a:p>
          </p:txBody>
        </p:sp>
        <p:sp>
          <p:nvSpPr>
            <p:cNvPr id="32" name="CuadroTexto 31">
              <a:extLst>
                <a:ext uri="{FF2B5EF4-FFF2-40B4-BE49-F238E27FC236}">
                  <a16:creationId xmlns:a16="http://schemas.microsoft.com/office/drawing/2014/main" id="{3D15CF09-F68F-4644-BFCF-EF58F75F5EE0}"/>
                </a:ext>
              </a:extLst>
            </p:cNvPr>
            <p:cNvSpPr txBox="1"/>
            <p:nvPr/>
          </p:nvSpPr>
          <p:spPr>
            <a:xfrm rot="16200000">
              <a:off x="263594" y="2032315"/>
              <a:ext cx="641368" cy="203562"/>
            </a:xfrm>
            <a:prstGeom prst="rect">
              <a:avLst/>
            </a:prstGeom>
            <a:solidFill>
              <a:schemeClr val="bg1"/>
            </a:solidFill>
          </p:spPr>
          <p:txBody>
            <a:bodyPr wrap="square" rtlCol="0">
              <a:spAutoFit/>
            </a:bodyPr>
            <a:lstStyle/>
            <a:p>
              <a:r>
                <a:rPr lang="es-ES" sz="1600" b="1" dirty="0">
                  <a:cs typeface="Arial" panose="020B0604020202020204" pitchFamily="34" charset="0"/>
                </a:rPr>
                <a:t>miR-23a</a:t>
              </a:r>
            </a:p>
          </p:txBody>
        </p:sp>
        <p:sp>
          <p:nvSpPr>
            <p:cNvPr id="33" name="CuadroTexto 32">
              <a:extLst>
                <a:ext uri="{FF2B5EF4-FFF2-40B4-BE49-F238E27FC236}">
                  <a16:creationId xmlns:a16="http://schemas.microsoft.com/office/drawing/2014/main" id="{8E1247D7-6EBC-9A47-941D-D24B4AFD4624}"/>
                </a:ext>
              </a:extLst>
            </p:cNvPr>
            <p:cNvSpPr txBox="1"/>
            <p:nvPr/>
          </p:nvSpPr>
          <p:spPr>
            <a:xfrm rot="16200000">
              <a:off x="2245726" y="2097252"/>
              <a:ext cx="641368" cy="203562"/>
            </a:xfrm>
            <a:prstGeom prst="rect">
              <a:avLst/>
            </a:prstGeom>
            <a:solidFill>
              <a:schemeClr val="bg1"/>
            </a:solidFill>
          </p:spPr>
          <p:txBody>
            <a:bodyPr wrap="square" rtlCol="0">
              <a:spAutoFit/>
            </a:bodyPr>
            <a:lstStyle/>
            <a:p>
              <a:r>
                <a:rPr lang="es-ES" sz="1600" b="1" dirty="0">
                  <a:cs typeface="Arial" panose="020B0604020202020204" pitchFamily="34" charset="0"/>
                </a:rPr>
                <a:t>miR-107</a:t>
              </a:r>
            </a:p>
          </p:txBody>
        </p:sp>
        <p:sp>
          <p:nvSpPr>
            <p:cNvPr id="34" name="CuadroTexto 33">
              <a:extLst>
                <a:ext uri="{FF2B5EF4-FFF2-40B4-BE49-F238E27FC236}">
                  <a16:creationId xmlns:a16="http://schemas.microsoft.com/office/drawing/2014/main" id="{4DDDCCA6-7ACB-7344-92AF-DA4650A47771}"/>
                </a:ext>
              </a:extLst>
            </p:cNvPr>
            <p:cNvSpPr txBox="1"/>
            <p:nvPr/>
          </p:nvSpPr>
          <p:spPr>
            <a:xfrm rot="16200000">
              <a:off x="4207090" y="2096854"/>
              <a:ext cx="706284" cy="203562"/>
            </a:xfrm>
            <a:prstGeom prst="rect">
              <a:avLst/>
            </a:prstGeom>
            <a:solidFill>
              <a:schemeClr val="bg1"/>
            </a:solidFill>
          </p:spPr>
          <p:txBody>
            <a:bodyPr wrap="square" rtlCol="0">
              <a:spAutoFit/>
            </a:bodyPr>
            <a:lstStyle/>
            <a:p>
              <a:r>
                <a:rPr lang="es-ES" sz="1600" b="1" dirty="0">
                  <a:cs typeface="Arial" panose="020B0604020202020204" pitchFamily="34" charset="0"/>
                </a:rPr>
                <a:t>miR-203a</a:t>
              </a:r>
            </a:p>
          </p:txBody>
        </p:sp>
        <p:sp>
          <p:nvSpPr>
            <p:cNvPr id="35" name="CuadroTexto 34">
              <a:extLst>
                <a:ext uri="{FF2B5EF4-FFF2-40B4-BE49-F238E27FC236}">
                  <a16:creationId xmlns:a16="http://schemas.microsoft.com/office/drawing/2014/main" id="{6B875B72-782A-2744-A64B-7CE202FA25AC}"/>
                </a:ext>
              </a:extLst>
            </p:cNvPr>
            <p:cNvSpPr txBox="1"/>
            <p:nvPr/>
          </p:nvSpPr>
          <p:spPr>
            <a:xfrm rot="16200000">
              <a:off x="263594" y="3633178"/>
              <a:ext cx="641368" cy="203562"/>
            </a:xfrm>
            <a:prstGeom prst="rect">
              <a:avLst/>
            </a:prstGeom>
            <a:solidFill>
              <a:schemeClr val="bg1"/>
            </a:solidFill>
          </p:spPr>
          <p:txBody>
            <a:bodyPr wrap="square" rtlCol="0">
              <a:spAutoFit/>
            </a:bodyPr>
            <a:lstStyle/>
            <a:p>
              <a:r>
                <a:rPr lang="es-ES" sz="1600" b="1" dirty="0">
                  <a:cs typeface="Arial" panose="020B0604020202020204" pitchFamily="34" charset="0"/>
                </a:rPr>
                <a:t>miR-423</a:t>
              </a:r>
            </a:p>
          </p:txBody>
        </p:sp>
        <p:sp>
          <p:nvSpPr>
            <p:cNvPr id="36" name="CuadroTexto 35">
              <a:extLst>
                <a:ext uri="{FF2B5EF4-FFF2-40B4-BE49-F238E27FC236}">
                  <a16:creationId xmlns:a16="http://schemas.microsoft.com/office/drawing/2014/main" id="{D22FC1AA-4A35-3C49-9E1E-EB8AEA457179}"/>
                </a:ext>
              </a:extLst>
            </p:cNvPr>
            <p:cNvSpPr txBox="1"/>
            <p:nvPr/>
          </p:nvSpPr>
          <p:spPr>
            <a:xfrm rot="16200000">
              <a:off x="2245726" y="3652863"/>
              <a:ext cx="641368" cy="203562"/>
            </a:xfrm>
            <a:prstGeom prst="rect">
              <a:avLst/>
            </a:prstGeom>
            <a:solidFill>
              <a:schemeClr val="bg1"/>
            </a:solidFill>
          </p:spPr>
          <p:txBody>
            <a:bodyPr wrap="square" rtlCol="0">
              <a:spAutoFit/>
            </a:bodyPr>
            <a:lstStyle/>
            <a:p>
              <a:r>
                <a:rPr lang="es-ES" sz="1600" b="1" dirty="0">
                  <a:cs typeface="Arial" panose="020B0604020202020204" pitchFamily="34" charset="0"/>
                </a:rPr>
                <a:t>miR-29a</a:t>
              </a:r>
            </a:p>
          </p:txBody>
        </p:sp>
        <p:sp>
          <p:nvSpPr>
            <p:cNvPr id="37" name="CuadroTexto 36">
              <a:extLst>
                <a:ext uri="{FF2B5EF4-FFF2-40B4-BE49-F238E27FC236}">
                  <a16:creationId xmlns:a16="http://schemas.microsoft.com/office/drawing/2014/main" id="{049D2E6B-6513-FE44-B21B-05DB6159BA7D}"/>
                </a:ext>
              </a:extLst>
            </p:cNvPr>
            <p:cNvSpPr txBox="1"/>
            <p:nvPr/>
          </p:nvSpPr>
          <p:spPr>
            <a:xfrm rot="16200000">
              <a:off x="4236302" y="3644873"/>
              <a:ext cx="647860" cy="203562"/>
            </a:xfrm>
            <a:prstGeom prst="rect">
              <a:avLst/>
            </a:prstGeom>
            <a:solidFill>
              <a:schemeClr val="bg1"/>
            </a:solidFill>
          </p:spPr>
          <p:txBody>
            <a:bodyPr wrap="square" rtlCol="0">
              <a:spAutoFit/>
            </a:bodyPr>
            <a:lstStyle/>
            <a:p>
              <a:r>
                <a:rPr lang="es-ES" sz="1600" b="1" dirty="0">
                  <a:cs typeface="Arial" panose="020B0604020202020204" pitchFamily="34" charset="0"/>
                </a:rPr>
                <a:t>miR-15b</a:t>
              </a:r>
            </a:p>
          </p:txBody>
        </p:sp>
        <p:sp>
          <p:nvSpPr>
            <p:cNvPr id="38" name="CuadroTexto 37">
              <a:extLst>
                <a:ext uri="{FF2B5EF4-FFF2-40B4-BE49-F238E27FC236}">
                  <a16:creationId xmlns:a16="http://schemas.microsoft.com/office/drawing/2014/main" id="{B7037046-B9AE-B24A-AA02-7C3223913B4B}"/>
                </a:ext>
              </a:extLst>
            </p:cNvPr>
            <p:cNvSpPr txBox="1"/>
            <p:nvPr/>
          </p:nvSpPr>
          <p:spPr>
            <a:xfrm>
              <a:off x="874672" y="1583946"/>
              <a:ext cx="574962" cy="383429"/>
            </a:xfrm>
            <a:prstGeom prst="rect">
              <a:avLst/>
            </a:prstGeom>
            <a:noFill/>
          </p:spPr>
          <p:txBody>
            <a:bodyPr wrap="square" rtlCol="0">
              <a:spAutoFit/>
            </a:bodyPr>
            <a:lstStyle/>
            <a:p>
              <a:r>
                <a:rPr lang="es-ES" sz="1600" dirty="0">
                  <a:cs typeface="Arial" panose="020B0604020202020204" pitchFamily="34" charset="0"/>
                </a:rPr>
                <a:t>p&lt;0,001</a:t>
              </a:r>
            </a:p>
            <a:p>
              <a:r>
                <a:rPr lang="es-ES" sz="1600" dirty="0">
                  <a:cs typeface="Arial" panose="020B0604020202020204" pitchFamily="34" charset="0"/>
                </a:rPr>
                <a:t>R=0,544</a:t>
              </a:r>
            </a:p>
          </p:txBody>
        </p:sp>
        <p:sp>
          <p:nvSpPr>
            <p:cNvPr id="39" name="CuadroTexto 38">
              <a:extLst>
                <a:ext uri="{FF2B5EF4-FFF2-40B4-BE49-F238E27FC236}">
                  <a16:creationId xmlns:a16="http://schemas.microsoft.com/office/drawing/2014/main" id="{45246304-29C0-004A-9175-F8B5142D7FB9}"/>
                </a:ext>
              </a:extLst>
            </p:cNvPr>
            <p:cNvSpPr txBox="1"/>
            <p:nvPr/>
          </p:nvSpPr>
          <p:spPr>
            <a:xfrm>
              <a:off x="2768407" y="1569375"/>
              <a:ext cx="574962" cy="383429"/>
            </a:xfrm>
            <a:prstGeom prst="rect">
              <a:avLst/>
            </a:prstGeom>
            <a:noFill/>
          </p:spPr>
          <p:txBody>
            <a:bodyPr wrap="square" rtlCol="0">
              <a:spAutoFit/>
            </a:bodyPr>
            <a:lstStyle/>
            <a:p>
              <a:r>
                <a:rPr lang="es-ES" sz="1600" dirty="0">
                  <a:cs typeface="Arial" panose="020B0604020202020204" pitchFamily="34" charset="0"/>
                </a:rPr>
                <a:t>p&lt;0,001</a:t>
              </a:r>
            </a:p>
            <a:p>
              <a:r>
                <a:rPr lang="es-ES" sz="1600" dirty="0">
                  <a:cs typeface="Arial" panose="020B0604020202020204" pitchFamily="34" charset="0"/>
                </a:rPr>
                <a:t>R=0,803</a:t>
              </a:r>
            </a:p>
          </p:txBody>
        </p:sp>
        <p:sp>
          <p:nvSpPr>
            <p:cNvPr id="40" name="CuadroTexto 39">
              <a:extLst>
                <a:ext uri="{FF2B5EF4-FFF2-40B4-BE49-F238E27FC236}">
                  <a16:creationId xmlns:a16="http://schemas.microsoft.com/office/drawing/2014/main" id="{488B0CDF-4A51-B840-A1DE-97B323A2774F}"/>
                </a:ext>
              </a:extLst>
            </p:cNvPr>
            <p:cNvSpPr txBox="1"/>
            <p:nvPr/>
          </p:nvSpPr>
          <p:spPr>
            <a:xfrm>
              <a:off x="4770806" y="1583946"/>
              <a:ext cx="574962" cy="383429"/>
            </a:xfrm>
            <a:prstGeom prst="rect">
              <a:avLst/>
            </a:prstGeom>
            <a:noFill/>
          </p:spPr>
          <p:txBody>
            <a:bodyPr wrap="square" rtlCol="0">
              <a:spAutoFit/>
            </a:bodyPr>
            <a:lstStyle/>
            <a:p>
              <a:r>
                <a:rPr lang="es-ES" sz="1600" dirty="0">
                  <a:cs typeface="Arial" panose="020B0604020202020204" pitchFamily="34" charset="0"/>
                </a:rPr>
                <a:t>p=0,031</a:t>
              </a:r>
            </a:p>
            <a:p>
              <a:r>
                <a:rPr lang="es-ES" sz="1600" dirty="0">
                  <a:cs typeface="Arial" panose="020B0604020202020204" pitchFamily="34" charset="0"/>
                </a:rPr>
                <a:t>R=0,284</a:t>
              </a:r>
            </a:p>
          </p:txBody>
        </p:sp>
        <p:sp>
          <p:nvSpPr>
            <p:cNvPr id="41" name="CuadroTexto 40">
              <a:extLst>
                <a:ext uri="{FF2B5EF4-FFF2-40B4-BE49-F238E27FC236}">
                  <a16:creationId xmlns:a16="http://schemas.microsoft.com/office/drawing/2014/main" id="{2EC7B256-1EDD-FA48-97A0-176352EB48F9}"/>
                </a:ext>
              </a:extLst>
            </p:cNvPr>
            <p:cNvSpPr txBox="1"/>
            <p:nvPr/>
          </p:nvSpPr>
          <p:spPr>
            <a:xfrm>
              <a:off x="874672" y="3190105"/>
              <a:ext cx="574962" cy="383429"/>
            </a:xfrm>
            <a:prstGeom prst="rect">
              <a:avLst/>
            </a:prstGeom>
            <a:noFill/>
          </p:spPr>
          <p:txBody>
            <a:bodyPr wrap="square" rtlCol="0">
              <a:spAutoFit/>
            </a:bodyPr>
            <a:lstStyle/>
            <a:p>
              <a:r>
                <a:rPr lang="es-ES" sz="1600" dirty="0">
                  <a:cs typeface="Arial" panose="020B0604020202020204" pitchFamily="34" charset="0"/>
                </a:rPr>
                <a:t>p=0,001</a:t>
              </a:r>
            </a:p>
            <a:p>
              <a:r>
                <a:rPr lang="es-ES" sz="1600" dirty="0">
                  <a:cs typeface="Arial" panose="020B0604020202020204" pitchFamily="34" charset="0"/>
                </a:rPr>
                <a:t>R=0,433</a:t>
              </a:r>
            </a:p>
          </p:txBody>
        </p:sp>
        <p:sp>
          <p:nvSpPr>
            <p:cNvPr id="42" name="CuadroTexto 41">
              <a:extLst>
                <a:ext uri="{FF2B5EF4-FFF2-40B4-BE49-F238E27FC236}">
                  <a16:creationId xmlns:a16="http://schemas.microsoft.com/office/drawing/2014/main" id="{3CB6F1CC-68FB-BB4B-8172-03F5E2611360}"/>
                </a:ext>
              </a:extLst>
            </p:cNvPr>
            <p:cNvSpPr txBox="1"/>
            <p:nvPr/>
          </p:nvSpPr>
          <p:spPr>
            <a:xfrm>
              <a:off x="2790932" y="3190102"/>
              <a:ext cx="574962" cy="383429"/>
            </a:xfrm>
            <a:prstGeom prst="rect">
              <a:avLst/>
            </a:prstGeom>
            <a:noFill/>
          </p:spPr>
          <p:txBody>
            <a:bodyPr wrap="square" rtlCol="0">
              <a:spAutoFit/>
            </a:bodyPr>
            <a:lstStyle/>
            <a:p>
              <a:r>
                <a:rPr lang="es-ES" sz="1600" dirty="0">
                  <a:cs typeface="Arial" panose="020B0604020202020204" pitchFamily="34" charset="0"/>
                </a:rPr>
                <a:t>p=0,006</a:t>
              </a:r>
            </a:p>
            <a:p>
              <a:r>
                <a:rPr lang="es-ES" sz="1600" dirty="0">
                  <a:cs typeface="Arial" panose="020B0604020202020204" pitchFamily="34" charset="0"/>
                </a:rPr>
                <a:t>R=0,354</a:t>
              </a:r>
            </a:p>
          </p:txBody>
        </p:sp>
        <p:sp>
          <p:nvSpPr>
            <p:cNvPr id="43" name="CuadroTexto 42">
              <a:extLst>
                <a:ext uri="{FF2B5EF4-FFF2-40B4-BE49-F238E27FC236}">
                  <a16:creationId xmlns:a16="http://schemas.microsoft.com/office/drawing/2014/main" id="{C7E6FC50-2D6D-5D44-A120-5E90476E1029}"/>
                </a:ext>
              </a:extLst>
            </p:cNvPr>
            <p:cNvSpPr txBox="1"/>
            <p:nvPr/>
          </p:nvSpPr>
          <p:spPr>
            <a:xfrm>
              <a:off x="4890221" y="3190105"/>
              <a:ext cx="608483" cy="383429"/>
            </a:xfrm>
            <a:prstGeom prst="rect">
              <a:avLst/>
            </a:prstGeom>
            <a:noFill/>
          </p:spPr>
          <p:txBody>
            <a:bodyPr wrap="square" rtlCol="0">
              <a:spAutoFit/>
            </a:bodyPr>
            <a:lstStyle/>
            <a:p>
              <a:r>
                <a:rPr lang="es-ES" sz="1600" dirty="0">
                  <a:cs typeface="Arial" panose="020B0604020202020204" pitchFamily="34" charset="0"/>
                </a:rPr>
                <a:t>p=0,001</a:t>
              </a:r>
            </a:p>
            <a:p>
              <a:r>
                <a:rPr lang="es-ES" sz="1600" dirty="0">
                  <a:cs typeface="Arial" panose="020B0604020202020204" pitchFamily="34" charset="0"/>
                </a:rPr>
                <a:t>R=-0,426</a:t>
              </a:r>
            </a:p>
          </p:txBody>
        </p:sp>
        <p:sp>
          <p:nvSpPr>
            <p:cNvPr id="44" name="CuadroTexto 43">
              <a:extLst>
                <a:ext uri="{FF2B5EF4-FFF2-40B4-BE49-F238E27FC236}">
                  <a16:creationId xmlns:a16="http://schemas.microsoft.com/office/drawing/2014/main" id="{0A673EB9-614E-EF4C-A2C0-362A930A5960}"/>
                </a:ext>
              </a:extLst>
            </p:cNvPr>
            <p:cNvSpPr txBox="1"/>
            <p:nvPr/>
          </p:nvSpPr>
          <p:spPr>
            <a:xfrm>
              <a:off x="609269" y="5158473"/>
              <a:ext cx="6003768" cy="383429"/>
            </a:xfrm>
            <a:prstGeom prst="rect">
              <a:avLst/>
            </a:prstGeom>
            <a:noFill/>
          </p:spPr>
          <p:txBody>
            <a:bodyPr wrap="square" rtlCol="0">
              <a:spAutoFit/>
            </a:bodyPr>
            <a:lstStyle/>
            <a:p>
              <a:pPr algn="just"/>
              <a:r>
                <a:rPr lang="es-ES" sz="1600" b="1" dirty="0">
                  <a:cs typeface="Arial" panose="020B0604020202020204" pitchFamily="34" charset="0"/>
                </a:rPr>
                <a:t>Figure 1</a:t>
              </a:r>
              <a:r>
                <a:rPr lang="es-ES" sz="1600" dirty="0">
                  <a:cs typeface="Arial" panose="020B0604020202020204" pitchFamily="34" charset="0"/>
                </a:rPr>
                <a:t>: </a:t>
              </a:r>
              <a:r>
                <a:rPr lang="es-ES" sz="1600" dirty="0" err="1">
                  <a:cs typeface="Arial" panose="020B0604020202020204" pitchFamily="34" charset="0"/>
                </a:rPr>
                <a:t>Correlations</a:t>
              </a:r>
              <a:r>
                <a:rPr lang="es-ES" sz="1600" dirty="0">
                  <a:cs typeface="Arial" panose="020B0604020202020204" pitchFamily="34" charset="0"/>
                </a:rPr>
                <a:t> </a:t>
              </a:r>
              <a:r>
                <a:rPr lang="es-ES" sz="1600" dirty="0" err="1">
                  <a:cs typeface="Arial" panose="020B0604020202020204" pitchFamily="34" charset="0"/>
                </a:rPr>
                <a:t>with</a:t>
              </a:r>
              <a:r>
                <a:rPr lang="es-ES" sz="1600" dirty="0">
                  <a:cs typeface="Arial" panose="020B0604020202020204" pitchFamily="34" charset="0"/>
                </a:rPr>
                <a:t> </a:t>
              </a:r>
              <a:r>
                <a:rPr lang="es-ES" sz="1600" dirty="0" err="1">
                  <a:cs typeface="Arial" panose="020B0604020202020204" pitchFamily="34" charset="0"/>
                </a:rPr>
                <a:t>statistic</a:t>
              </a:r>
              <a:r>
                <a:rPr lang="es-ES" sz="1600" dirty="0">
                  <a:cs typeface="Arial" panose="020B0604020202020204" pitchFamily="34" charset="0"/>
                </a:rPr>
                <a:t> </a:t>
              </a:r>
              <a:r>
                <a:rPr lang="es-ES" sz="1600" dirty="0" err="1">
                  <a:cs typeface="Arial" panose="020B0604020202020204" pitchFamily="34" charset="0"/>
                </a:rPr>
                <a:t>significance</a:t>
              </a:r>
              <a:r>
                <a:rPr lang="es-ES" sz="1600" dirty="0">
                  <a:cs typeface="Arial" panose="020B0604020202020204" pitchFamily="34" charset="0"/>
                </a:rPr>
                <a:t> </a:t>
              </a:r>
              <a:r>
                <a:rPr lang="es-ES" sz="1600" dirty="0" err="1">
                  <a:cs typeface="Arial" panose="020B0604020202020204" pitchFamily="34" charset="0"/>
                </a:rPr>
                <a:t>among</a:t>
              </a:r>
              <a:r>
                <a:rPr lang="es-ES" sz="1600" dirty="0">
                  <a:cs typeface="Arial" panose="020B0604020202020204" pitchFamily="34" charset="0"/>
                </a:rPr>
                <a:t> </a:t>
              </a:r>
              <a:r>
                <a:rPr lang="es-ES" sz="1600" dirty="0" err="1">
                  <a:cs typeface="Arial" panose="020B0604020202020204" pitchFamily="34" charset="0"/>
                </a:rPr>
                <a:t>relative</a:t>
              </a:r>
              <a:r>
                <a:rPr lang="es-ES" sz="1600" dirty="0">
                  <a:cs typeface="Arial" panose="020B0604020202020204" pitchFamily="34" charset="0"/>
                </a:rPr>
                <a:t> </a:t>
              </a:r>
              <a:r>
                <a:rPr lang="es-ES" sz="1600" dirty="0" err="1">
                  <a:cs typeface="Arial" panose="020B0604020202020204" pitchFamily="34" charset="0"/>
                </a:rPr>
                <a:t>expression</a:t>
              </a:r>
              <a:r>
                <a:rPr lang="es-ES" sz="1600" dirty="0">
                  <a:cs typeface="Arial" panose="020B0604020202020204" pitchFamily="34" charset="0"/>
                </a:rPr>
                <a:t> </a:t>
              </a:r>
              <a:r>
                <a:rPr lang="es-ES" sz="1600" dirty="0" err="1">
                  <a:cs typeface="Arial" panose="020B0604020202020204" pitchFamily="34" charset="0"/>
                </a:rPr>
                <a:t>levels</a:t>
              </a:r>
              <a:r>
                <a:rPr lang="es-ES" sz="1600" dirty="0">
                  <a:cs typeface="Arial" panose="020B0604020202020204" pitchFamily="34" charset="0"/>
                </a:rPr>
                <a:t> (</a:t>
              </a:r>
              <a:r>
                <a:rPr lang="en-US" sz="1600" dirty="0">
                  <a:cs typeface="Arial" panose="020B0604020202020204" pitchFamily="34" charset="0"/>
                </a:rPr>
                <a:t>Log</a:t>
              </a:r>
              <a:r>
                <a:rPr lang="en-US" sz="1600" baseline="-25000" dirty="0">
                  <a:cs typeface="Arial" panose="020B0604020202020204" pitchFamily="34" charset="0"/>
                </a:rPr>
                <a:t>2</a:t>
              </a:r>
              <a:r>
                <a:rPr lang="en-US" sz="1600" dirty="0">
                  <a:cs typeface="Arial" panose="020B0604020202020204" pitchFamily="34" charset="0"/>
                </a:rPr>
                <a:t> 2</a:t>
              </a:r>
              <a:r>
                <a:rPr lang="en-US" sz="1600" baseline="30000" dirty="0">
                  <a:cs typeface="Arial" panose="020B0604020202020204" pitchFamily="34" charset="0"/>
                </a:rPr>
                <a:t>-ΔCt</a:t>
              </a:r>
              <a:r>
                <a:rPr lang="es-ES" sz="1600" dirty="0">
                  <a:cs typeface="Arial" panose="020B0604020202020204" pitchFamily="34" charset="0"/>
                </a:rPr>
                <a:t>) of miRs of </a:t>
              </a:r>
              <a:r>
                <a:rPr lang="es-ES" sz="1600" dirty="0" err="1">
                  <a:cs typeface="Arial" panose="020B0604020202020204" pitchFamily="34" charset="0"/>
                </a:rPr>
                <a:t>the</a:t>
              </a:r>
              <a:r>
                <a:rPr lang="es-ES" sz="1600" dirty="0">
                  <a:cs typeface="Arial" panose="020B0604020202020204" pitchFamily="34" charset="0"/>
                </a:rPr>
                <a:t> 58 HIV-1-infected individual </a:t>
              </a:r>
              <a:r>
                <a:rPr lang="es-ES" sz="1600" dirty="0" err="1">
                  <a:cs typeface="Arial" panose="020B0604020202020204" pitchFamily="34" charset="0"/>
                </a:rPr>
                <a:t>included</a:t>
              </a:r>
              <a:r>
                <a:rPr lang="es-ES" sz="1600" dirty="0">
                  <a:cs typeface="Arial" panose="020B0604020202020204" pitchFamily="34" charset="0"/>
                </a:rPr>
                <a:t> in </a:t>
              </a:r>
              <a:r>
                <a:rPr lang="es-ES" sz="1600" dirty="0" err="1">
                  <a:cs typeface="Arial" panose="020B0604020202020204" pitchFamily="34" charset="0"/>
                </a:rPr>
                <a:t>the</a:t>
              </a:r>
              <a:r>
                <a:rPr lang="es-ES" sz="1600" dirty="0">
                  <a:cs typeface="Arial" panose="020B0604020202020204" pitchFamily="34" charset="0"/>
                </a:rPr>
                <a:t> </a:t>
              </a:r>
              <a:r>
                <a:rPr lang="es-ES" sz="1600" dirty="0" err="1">
                  <a:cs typeface="Arial" panose="020B0604020202020204" pitchFamily="34" charset="0"/>
                </a:rPr>
                <a:t>study</a:t>
              </a:r>
              <a:r>
                <a:rPr lang="es-ES" sz="1600" dirty="0">
                  <a:cs typeface="Arial" panose="020B0604020202020204" pitchFamily="34" charset="0"/>
                </a:rPr>
                <a:t>. </a:t>
              </a:r>
              <a:r>
                <a:rPr lang="es-ES" sz="1600" dirty="0" err="1">
                  <a:cs typeface="Arial" panose="020B0604020202020204" pitchFamily="34" charset="0"/>
                </a:rPr>
                <a:t>Significant</a:t>
              </a:r>
              <a:r>
                <a:rPr lang="es-ES" sz="1600" dirty="0">
                  <a:cs typeface="Arial" panose="020B0604020202020204" pitchFamily="34" charset="0"/>
                </a:rPr>
                <a:t> </a:t>
              </a:r>
              <a:r>
                <a:rPr lang="es-ES" sz="1600" dirty="0" err="1">
                  <a:cs typeface="Arial" panose="020B0604020202020204" pitchFamily="34" charset="0"/>
                </a:rPr>
                <a:t>when</a:t>
              </a:r>
              <a:r>
                <a:rPr lang="es-ES" sz="1600" dirty="0">
                  <a:cs typeface="Arial" panose="020B0604020202020204" pitchFamily="34" charset="0"/>
                </a:rPr>
                <a:t> p&gt;0.050.</a:t>
              </a:r>
            </a:p>
          </p:txBody>
        </p:sp>
      </p:grpSp>
      <p:grpSp>
        <p:nvGrpSpPr>
          <p:cNvPr id="45" name="Grupo 44">
            <a:extLst>
              <a:ext uri="{FF2B5EF4-FFF2-40B4-BE49-F238E27FC236}">
                <a16:creationId xmlns:a16="http://schemas.microsoft.com/office/drawing/2014/main" id="{D02D0AEC-4B73-4840-BC47-E602D065FBE6}"/>
              </a:ext>
            </a:extLst>
          </p:cNvPr>
          <p:cNvGrpSpPr/>
          <p:nvPr/>
        </p:nvGrpSpPr>
        <p:grpSpPr>
          <a:xfrm>
            <a:off x="15698796" y="19501841"/>
            <a:ext cx="9249242" cy="7103810"/>
            <a:chOff x="760714" y="2135480"/>
            <a:chExt cx="5252736" cy="3965258"/>
          </a:xfrm>
        </p:grpSpPr>
        <p:cxnSp>
          <p:nvCxnSpPr>
            <p:cNvPr id="46" name="Conector recto de flecha 45">
              <a:extLst>
                <a:ext uri="{FF2B5EF4-FFF2-40B4-BE49-F238E27FC236}">
                  <a16:creationId xmlns:a16="http://schemas.microsoft.com/office/drawing/2014/main" id="{376565DB-F482-2F4B-9AF9-C5F03F12E7F7}"/>
                </a:ext>
              </a:extLst>
            </p:cNvPr>
            <p:cNvCxnSpPr/>
            <p:nvPr/>
          </p:nvCxnSpPr>
          <p:spPr>
            <a:xfrm>
              <a:off x="1316355" y="6034871"/>
              <a:ext cx="4360545"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47" name="Objeto 46">
              <a:extLst>
                <a:ext uri="{FF2B5EF4-FFF2-40B4-BE49-F238E27FC236}">
                  <a16:creationId xmlns:a16="http://schemas.microsoft.com/office/drawing/2014/main" id="{197895A2-70F6-CE40-BE36-D899C2DF7B26}"/>
                </a:ext>
              </a:extLst>
            </p:cNvPr>
            <p:cNvGraphicFramePr>
              <a:graphicFrameLocks noChangeAspect="1"/>
            </p:cNvGraphicFramePr>
            <p:nvPr>
              <p:extLst>
                <p:ext uri="{D42A27DB-BD31-4B8C-83A1-F6EECF244321}">
                  <p14:modId xmlns:p14="http://schemas.microsoft.com/office/powerpoint/2010/main" val="2636817378"/>
                </p:ext>
              </p:extLst>
            </p:nvPr>
          </p:nvGraphicFramePr>
          <p:xfrm>
            <a:off x="973138" y="2219236"/>
            <a:ext cx="2520000" cy="1705073"/>
          </p:xfrm>
          <a:graphic>
            <a:graphicData uri="http://schemas.openxmlformats.org/presentationml/2006/ole">
              <mc:AlternateContent xmlns:mc="http://schemas.openxmlformats.org/markup-compatibility/2006">
                <mc:Choice xmlns:v="urn:schemas-microsoft-com:vml" Requires="v">
                  <p:oleObj spid="_x0000_s1307" name="Prism Project" r:id="rId18" imgW="3564000" imgH="2412000" progId="Prism5.Document">
                    <p:embed/>
                  </p:oleObj>
                </mc:Choice>
                <mc:Fallback>
                  <p:oleObj name="Prism Project" r:id="rId18" imgW="3564000" imgH="2412000" progId="Prism5.Document">
                    <p:embed/>
                    <p:pic>
                      <p:nvPicPr>
                        <p:cNvPr id="2" name="Objeto 1"/>
                        <p:cNvPicPr/>
                        <p:nvPr/>
                      </p:nvPicPr>
                      <p:blipFill>
                        <a:blip r:embed="rId19"/>
                        <a:stretch>
                          <a:fillRect/>
                        </a:stretch>
                      </p:blipFill>
                      <p:spPr>
                        <a:xfrm>
                          <a:off x="973138" y="2219236"/>
                          <a:ext cx="2520000" cy="1705073"/>
                        </a:xfrm>
                        <a:prstGeom prst="rect">
                          <a:avLst/>
                        </a:prstGeom>
                      </p:spPr>
                    </p:pic>
                  </p:oleObj>
                </mc:Fallback>
              </mc:AlternateContent>
            </a:graphicData>
          </a:graphic>
        </p:graphicFrame>
        <p:graphicFrame>
          <p:nvGraphicFramePr>
            <p:cNvPr id="48" name="Objeto 47">
              <a:extLst>
                <a:ext uri="{FF2B5EF4-FFF2-40B4-BE49-F238E27FC236}">
                  <a16:creationId xmlns:a16="http://schemas.microsoft.com/office/drawing/2014/main" id="{1F4DDF55-39FE-0342-B8DD-69F7842EACE2}"/>
                </a:ext>
              </a:extLst>
            </p:cNvPr>
            <p:cNvGraphicFramePr>
              <a:graphicFrameLocks noChangeAspect="1"/>
            </p:cNvGraphicFramePr>
            <p:nvPr>
              <p:extLst>
                <p:ext uri="{D42A27DB-BD31-4B8C-83A1-F6EECF244321}">
                  <p14:modId xmlns:p14="http://schemas.microsoft.com/office/powerpoint/2010/main" val="3684832638"/>
                </p:ext>
              </p:extLst>
            </p:nvPr>
          </p:nvGraphicFramePr>
          <p:xfrm>
            <a:off x="3492500" y="2219325"/>
            <a:ext cx="2520950" cy="1704975"/>
          </p:xfrm>
          <a:graphic>
            <a:graphicData uri="http://schemas.openxmlformats.org/presentationml/2006/ole">
              <mc:AlternateContent xmlns:mc="http://schemas.openxmlformats.org/markup-compatibility/2006">
                <mc:Choice xmlns:v="urn:schemas-microsoft-com:vml" Requires="v">
                  <p:oleObj spid="_x0000_s1308" name="Prism Project" r:id="rId20" imgW="3564000" imgH="2412000" progId="Prism5.Document">
                    <p:embed/>
                  </p:oleObj>
                </mc:Choice>
                <mc:Fallback>
                  <p:oleObj name="Prism Project" r:id="rId20" imgW="3564000" imgH="2412000" progId="Prism5.Document">
                    <p:embed/>
                    <p:pic>
                      <p:nvPicPr>
                        <p:cNvPr id="3" name="Objeto 2"/>
                        <p:cNvPicPr/>
                        <p:nvPr/>
                      </p:nvPicPr>
                      <p:blipFill>
                        <a:blip r:embed="rId21"/>
                        <a:stretch>
                          <a:fillRect/>
                        </a:stretch>
                      </p:blipFill>
                      <p:spPr>
                        <a:xfrm>
                          <a:off x="3492500" y="2219325"/>
                          <a:ext cx="2520950" cy="1704975"/>
                        </a:xfrm>
                        <a:prstGeom prst="rect">
                          <a:avLst/>
                        </a:prstGeom>
                      </p:spPr>
                    </p:pic>
                  </p:oleObj>
                </mc:Fallback>
              </mc:AlternateContent>
            </a:graphicData>
          </a:graphic>
        </p:graphicFrame>
        <p:graphicFrame>
          <p:nvGraphicFramePr>
            <p:cNvPr id="49" name="Objeto 48">
              <a:extLst>
                <a:ext uri="{FF2B5EF4-FFF2-40B4-BE49-F238E27FC236}">
                  <a16:creationId xmlns:a16="http://schemas.microsoft.com/office/drawing/2014/main" id="{D76387D9-2B4F-9F49-BBE5-80143B2D1DD7}"/>
                </a:ext>
              </a:extLst>
            </p:cNvPr>
            <p:cNvGraphicFramePr>
              <a:graphicFrameLocks noChangeAspect="1"/>
            </p:cNvGraphicFramePr>
            <p:nvPr>
              <p:extLst>
                <p:ext uri="{D42A27DB-BD31-4B8C-83A1-F6EECF244321}">
                  <p14:modId xmlns:p14="http://schemas.microsoft.com/office/powerpoint/2010/main" val="1178087027"/>
                </p:ext>
              </p:extLst>
            </p:nvPr>
          </p:nvGraphicFramePr>
          <p:xfrm>
            <a:off x="973138" y="4175036"/>
            <a:ext cx="2520000" cy="1705073"/>
          </p:xfrm>
          <a:graphic>
            <a:graphicData uri="http://schemas.openxmlformats.org/presentationml/2006/ole">
              <mc:AlternateContent xmlns:mc="http://schemas.openxmlformats.org/markup-compatibility/2006">
                <mc:Choice xmlns:v="urn:schemas-microsoft-com:vml" Requires="v">
                  <p:oleObj spid="_x0000_s1309" name="Prism Project" r:id="rId22" imgW="3564000" imgH="2412000" progId="Prism5.Document">
                    <p:embed/>
                  </p:oleObj>
                </mc:Choice>
                <mc:Fallback>
                  <p:oleObj name="Prism Project" r:id="rId22" imgW="3564000" imgH="2412000" progId="Prism5.Document">
                    <p:embed/>
                    <p:pic>
                      <p:nvPicPr>
                        <p:cNvPr id="4" name="Objeto 3"/>
                        <p:cNvPicPr/>
                        <p:nvPr/>
                      </p:nvPicPr>
                      <p:blipFill>
                        <a:blip r:embed="rId23"/>
                        <a:stretch>
                          <a:fillRect/>
                        </a:stretch>
                      </p:blipFill>
                      <p:spPr>
                        <a:xfrm>
                          <a:off x="973138" y="4175036"/>
                          <a:ext cx="2520000" cy="1705073"/>
                        </a:xfrm>
                        <a:prstGeom prst="rect">
                          <a:avLst/>
                        </a:prstGeom>
                      </p:spPr>
                    </p:pic>
                  </p:oleObj>
                </mc:Fallback>
              </mc:AlternateContent>
            </a:graphicData>
          </a:graphic>
        </p:graphicFrame>
        <p:graphicFrame>
          <p:nvGraphicFramePr>
            <p:cNvPr id="50" name="Objeto 49">
              <a:extLst>
                <a:ext uri="{FF2B5EF4-FFF2-40B4-BE49-F238E27FC236}">
                  <a16:creationId xmlns:a16="http://schemas.microsoft.com/office/drawing/2014/main" id="{46A5508D-84B0-534B-9097-DBA0553BA4E7}"/>
                </a:ext>
              </a:extLst>
            </p:cNvPr>
            <p:cNvGraphicFramePr>
              <a:graphicFrameLocks noChangeAspect="1"/>
            </p:cNvGraphicFramePr>
            <p:nvPr>
              <p:extLst>
                <p:ext uri="{D42A27DB-BD31-4B8C-83A1-F6EECF244321}">
                  <p14:modId xmlns:p14="http://schemas.microsoft.com/office/powerpoint/2010/main" val="2837992756"/>
                </p:ext>
              </p:extLst>
            </p:nvPr>
          </p:nvGraphicFramePr>
          <p:xfrm>
            <a:off x="3493138" y="4175036"/>
            <a:ext cx="2520000" cy="1705073"/>
          </p:xfrm>
          <a:graphic>
            <a:graphicData uri="http://schemas.openxmlformats.org/presentationml/2006/ole">
              <mc:AlternateContent xmlns:mc="http://schemas.openxmlformats.org/markup-compatibility/2006">
                <mc:Choice xmlns:v="urn:schemas-microsoft-com:vml" Requires="v">
                  <p:oleObj spid="_x0000_s1310" name="Prism Project" r:id="rId24" imgW="3564000" imgH="2412000" progId="Prism5.Document">
                    <p:embed/>
                  </p:oleObj>
                </mc:Choice>
                <mc:Fallback>
                  <p:oleObj name="Prism Project" r:id="rId24" imgW="3564000" imgH="2412000" progId="Prism5.Document">
                    <p:embed/>
                    <p:pic>
                      <p:nvPicPr>
                        <p:cNvPr id="5" name="Objeto 4"/>
                        <p:cNvPicPr/>
                        <p:nvPr/>
                      </p:nvPicPr>
                      <p:blipFill>
                        <a:blip r:embed="rId25"/>
                        <a:stretch>
                          <a:fillRect/>
                        </a:stretch>
                      </p:blipFill>
                      <p:spPr>
                        <a:xfrm>
                          <a:off x="3493138" y="4175036"/>
                          <a:ext cx="2520000" cy="1705073"/>
                        </a:xfrm>
                        <a:prstGeom prst="rect">
                          <a:avLst/>
                        </a:prstGeom>
                      </p:spPr>
                    </p:pic>
                  </p:oleObj>
                </mc:Fallback>
              </mc:AlternateContent>
            </a:graphicData>
          </a:graphic>
        </p:graphicFrame>
        <p:sp>
          <p:nvSpPr>
            <p:cNvPr id="51" name="CuadroTexto 50">
              <a:extLst>
                <a:ext uri="{FF2B5EF4-FFF2-40B4-BE49-F238E27FC236}">
                  <a16:creationId xmlns:a16="http://schemas.microsoft.com/office/drawing/2014/main" id="{63F42284-43F4-6C45-BB19-416F840D5527}"/>
                </a:ext>
              </a:extLst>
            </p:cNvPr>
            <p:cNvSpPr txBox="1"/>
            <p:nvPr/>
          </p:nvSpPr>
          <p:spPr>
            <a:xfrm>
              <a:off x="1845852" y="2135480"/>
              <a:ext cx="597488" cy="188977"/>
            </a:xfrm>
            <a:prstGeom prst="rect">
              <a:avLst/>
            </a:prstGeom>
            <a:noFill/>
          </p:spPr>
          <p:txBody>
            <a:bodyPr wrap="none" rtlCol="0">
              <a:spAutoFit/>
            </a:bodyPr>
            <a:lstStyle/>
            <a:p>
              <a:r>
                <a:rPr lang="es-ES" sz="1600" b="1" dirty="0">
                  <a:cs typeface="Arial" panose="020B0604020202020204" pitchFamily="34" charset="0"/>
                </a:rPr>
                <a:t>miR-Let7d</a:t>
              </a:r>
            </a:p>
          </p:txBody>
        </p:sp>
        <p:sp>
          <p:nvSpPr>
            <p:cNvPr id="52" name="CuadroTexto 51">
              <a:extLst>
                <a:ext uri="{FF2B5EF4-FFF2-40B4-BE49-F238E27FC236}">
                  <a16:creationId xmlns:a16="http://schemas.microsoft.com/office/drawing/2014/main" id="{B7D9955A-C493-324C-87D5-DF6817D43D2B}"/>
                </a:ext>
              </a:extLst>
            </p:cNvPr>
            <p:cNvSpPr txBox="1"/>
            <p:nvPr/>
          </p:nvSpPr>
          <p:spPr>
            <a:xfrm>
              <a:off x="4385852" y="2135480"/>
              <a:ext cx="506343" cy="188977"/>
            </a:xfrm>
            <a:prstGeom prst="rect">
              <a:avLst/>
            </a:prstGeom>
            <a:noFill/>
          </p:spPr>
          <p:txBody>
            <a:bodyPr wrap="none" rtlCol="0">
              <a:spAutoFit/>
            </a:bodyPr>
            <a:lstStyle/>
            <a:p>
              <a:r>
                <a:rPr lang="es-ES" sz="1600" b="1" dirty="0">
                  <a:cs typeface="Arial" panose="020B0604020202020204" pitchFamily="34" charset="0"/>
                </a:rPr>
                <a:t>miR-127</a:t>
              </a:r>
            </a:p>
          </p:txBody>
        </p:sp>
        <p:sp>
          <p:nvSpPr>
            <p:cNvPr id="53" name="CuadroTexto 52">
              <a:extLst>
                <a:ext uri="{FF2B5EF4-FFF2-40B4-BE49-F238E27FC236}">
                  <a16:creationId xmlns:a16="http://schemas.microsoft.com/office/drawing/2014/main" id="{689E6BAC-0BEF-514A-A2BD-B485E67653AF}"/>
                </a:ext>
              </a:extLst>
            </p:cNvPr>
            <p:cNvSpPr txBox="1"/>
            <p:nvPr/>
          </p:nvSpPr>
          <p:spPr>
            <a:xfrm>
              <a:off x="1909352" y="4106858"/>
              <a:ext cx="506343" cy="188977"/>
            </a:xfrm>
            <a:prstGeom prst="rect">
              <a:avLst/>
            </a:prstGeom>
            <a:noFill/>
          </p:spPr>
          <p:txBody>
            <a:bodyPr wrap="none" rtlCol="0">
              <a:spAutoFit/>
            </a:bodyPr>
            <a:lstStyle/>
            <a:p>
              <a:r>
                <a:rPr lang="es-ES" sz="1600" b="1" dirty="0">
                  <a:cs typeface="Arial" panose="020B0604020202020204" pitchFamily="34" charset="0"/>
                </a:rPr>
                <a:t>miR-203</a:t>
              </a:r>
            </a:p>
          </p:txBody>
        </p:sp>
        <p:sp>
          <p:nvSpPr>
            <p:cNvPr id="54" name="CuadroTexto 53">
              <a:extLst>
                <a:ext uri="{FF2B5EF4-FFF2-40B4-BE49-F238E27FC236}">
                  <a16:creationId xmlns:a16="http://schemas.microsoft.com/office/drawing/2014/main" id="{30440825-195A-994C-BACC-3C505C3F1EA7}"/>
                </a:ext>
              </a:extLst>
            </p:cNvPr>
            <p:cNvSpPr txBox="1"/>
            <p:nvPr/>
          </p:nvSpPr>
          <p:spPr>
            <a:xfrm>
              <a:off x="4373152" y="4094158"/>
              <a:ext cx="504523" cy="188977"/>
            </a:xfrm>
            <a:prstGeom prst="rect">
              <a:avLst/>
            </a:prstGeom>
            <a:noFill/>
          </p:spPr>
          <p:txBody>
            <a:bodyPr wrap="none" rtlCol="0">
              <a:spAutoFit/>
            </a:bodyPr>
            <a:lstStyle/>
            <a:p>
              <a:r>
                <a:rPr lang="es-ES" sz="1600" b="1" dirty="0">
                  <a:cs typeface="Arial" panose="020B0604020202020204" pitchFamily="34" charset="0"/>
                </a:rPr>
                <a:t>miR-29a</a:t>
              </a:r>
            </a:p>
          </p:txBody>
        </p:sp>
        <p:sp>
          <p:nvSpPr>
            <p:cNvPr id="55" name="CuadroTexto 54">
              <a:extLst>
                <a:ext uri="{FF2B5EF4-FFF2-40B4-BE49-F238E27FC236}">
                  <a16:creationId xmlns:a16="http://schemas.microsoft.com/office/drawing/2014/main" id="{BFD00312-25C1-2841-9146-B795797B331D}"/>
                </a:ext>
              </a:extLst>
            </p:cNvPr>
            <p:cNvSpPr txBox="1"/>
            <p:nvPr/>
          </p:nvSpPr>
          <p:spPr>
            <a:xfrm>
              <a:off x="1297305" y="2319505"/>
              <a:ext cx="492687" cy="326414"/>
            </a:xfrm>
            <a:prstGeom prst="rect">
              <a:avLst/>
            </a:prstGeom>
            <a:noFill/>
          </p:spPr>
          <p:txBody>
            <a:bodyPr wrap="none" rtlCol="0">
              <a:spAutoFit/>
            </a:bodyPr>
            <a:lstStyle/>
            <a:p>
              <a:r>
                <a:rPr lang="es-ES" sz="1600" dirty="0">
                  <a:cs typeface="Arial" panose="020B0604020202020204" pitchFamily="34" charset="0"/>
                </a:rPr>
                <a:t>p=0,049</a:t>
              </a:r>
            </a:p>
            <a:p>
              <a:r>
                <a:rPr lang="es-ES" sz="1600" dirty="0">
                  <a:cs typeface="Arial" panose="020B0604020202020204" pitchFamily="34" charset="0"/>
                </a:rPr>
                <a:t>R=0,260</a:t>
              </a:r>
            </a:p>
          </p:txBody>
        </p:sp>
        <p:sp>
          <p:nvSpPr>
            <p:cNvPr id="56" name="CuadroTexto 55">
              <a:extLst>
                <a:ext uri="{FF2B5EF4-FFF2-40B4-BE49-F238E27FC236}">
                  <a16:creationId xmlns:a16="http://schemas.microsoft.com/office/drawing/2014/main" id="{757EE0EF-7A00-8C47-9EFC-8E48E296DB6F}"/>
                </a:ext>
              </a:extLst>
            </p:cNvPr>
            <p:cNvSpPr txBox="1"/>
            <p:nvPr/>
          </p:nvSpPr>
          <p:spPr>
            <a:xfrm>
              <a:off x="3850005" y="2324308"/>
              <a:ext cx="528192" cy="326414"/>
            </a:xfrm>
            <a:prstGeom prst="rect">
              <a:avLst/>
            </a:prstGeom>
            <a:noFill/>
          </p:spPr>
          <p:txBody>
            <a:bodyPr wrap="none" rtlCol="0">
              <a:spAutoFit/>
            </a:bodyPr>
            <a:lstStyle/>
            <a:p>
              <a:r>
                <a:rPr lang="es-ES" sz="1600" dirty="0">
                  <a:cs typeface="Arial" panose="020B0604020202020204" pitchFamily="34" charset="0"/>
                </a:rPr>
                <a:t>p=0,009</a:t>
              </a:r>
            </a:p>
            <a:p>
              <a:r>
                <a:rPr lang="es-ES" sz="1600" dirty="0">
                  <a:cs typeface="Arial" panose="020B0604020202020204" pitchFamily="34" charset="0"/>
                </a:rPr>
                <a:t>R=-0,339</a:t>
              </a:r>
            </a:p>
          </p:txBody>
        </p:sp>
        <p:sp>
          <p:nvSpPr>
            <p:cNvPr id="57" name="CuadroTexto 56">
              <a:extLst>
                <a:ext uri="{FF2B5EF4-FFF2-40B4-BE49-F238E27FC236}">
                  <a16:creationId xmlns:a16="http://schemas.microsoft.com/office/drawing/2014/main" id="{AE5755BF-A813-5B4F-8350-E437004EB437}"/>
                </a:ext>
              </a:extLst>
            </p:cNvPr>
            <p:cNvSpPr txBox="1"/>
            <p:nvPr/>
          </p:nvSpPr>
          <p:spPr>
            <a:xfrm>
              <a:off x="1268730" y="4291180"/>
              <a:ext cx="492687" cy="326414"/>
            </a:xfrm>
            <a:prstGeom prst="rect">
              <a:avLst/>
            </a:prstGeom>
            <a:noFill/>
          </p:spPr>
          <p:txBody>
            <a:bodyPr wrap="none" rtlCol="0">
              <a:spAutoFit/>
            </a:bodyPr>
            <a:lstStyle/>
            <a:p>
              <a:r>
                <a:rPr lang="es-ES" sz="1600" dirty="0">
                  <a:cs typeface="Arial" panose="020B0604020202020204" pitchFamily="34" charset="0"/>
                </a:rPr>
                <a:t>p=0,008</a:t>
              </a:r>
            </a:p>
            <a:p>
              <a:r>
                <a:rPr lang="es-ES" sz="1600" dirty="0">
                  <a:cs typeface="Arial" panose="020B0604020202020204" pitchFamily="34" charset="0"/>
                </a:rPr>
                <a:t>R=0,345</a:t>
              </a:r>
            </a:p>
          </p:txBody>
        </p:sp>
        <p:sp>
          <p:nvSpPr>
            <p:cNvPr id="58" name="CuadroTexto 57">
              <a:extLst>
                <a:ext uri="{FF2B5EF4-FFF2-40B4-BE49-F238E27FC236}">
                  <a16:creationId xmlns:a16="http://schemas.microsoft.com/office/drawing/2014/main" id="{71CC4524-6B32-D841-AF24-57B984474FC3}"/>
                </a:ext>
              </a:extLst>
            </p:cNvPr>
            <p:cNvSpPr txBox="1"/>
            <p:nvPr/>
          </p:nvSpPr>
          <p:spPr>
            <a:xfrm>
              <a:off x="3821430" y="4288032"/>
              <a:ext cx="492687" cy="326414"/>
            </a:xfrm>
            <a:prstGeom prst="rect">
              <a:avLst/>
            </a:prstGeom>
            <a:noFill/>
          </p:spPr>
          <p:txBody>
            <a:bodyPr wrap="none" rtlCol="0">
              <a:spAutoFit/>
            </a:bodyPr>
            <a:lstStyle/>
            <a:p>
              <a:r>
                <a:rPr lang="es-ES" sz="1600" dirty="0">
                  <a:cs typeface="Arial" panose="020B0604020202020204" pitchFamily="34" charset="0"/>
                </a:rPr>
                <a:t>p=0,020</a:t>
              </a:r>
            </a:p>
            <a:p>
              <a:r>
                <a:rPr lang="es-ES" sz="1600" dirty="0">
                  <a:cs typeface="Arial" panose="020B0604020202020204" pitchFamily="34" charset="0"/>
                </a:rPr>
                <a:t>R=0,305</a:t>
              </a:r>
            </a:p>
          </p:txBody>
        </p:sp>
        <p:sp>
          <p:nvSpPr>
            <p:cNvPr id="59" name="CuadroTexto 58">
              <a:extLst>
                <a:ext uri="{FF2B5EF4-FFF2-40B4-BE49-F238E27FC236}">
                  <a16:creationId xmlns:a16="http://schemas.microsoft.com/office/drawing/2014/main" id="{E4C10360-0C43-2648-BB24-029F478A17FF}"/>
                </a:ext>
              </a:extLst>
            </p:cNvPr>
            <p:cNvSpPr txBox="1"/>
            <p:nvPr/>
          </p:nvSpPr>
          <p:spPr>
            <a:xfrm>
              <a:off x="2609021" y="5911761"/>
              <a:ext cx="1411934" cy="188977"/>
            </a:xfrm>
            <a:prstGeom prst="rect">
              <a:avLst/>
            </a:prstGeom>
            <a:solidFill>
              <a:schemeClr val="bg1"/>
            </a:solidFill>
          </p:spPr>
          <p:txBody>
            <a:bodyPr wrap="none" rtlCol="0">
              <a:spAutoFit/>
            </a:bodyPr>
            <a:lstStyle/>
            <a:p>
              <a:r>
                <a:rPr lang="es-ES" sz="1600" b="1" dirty="0">
                  <a:cs typeface="Arial" panose="020B0604020202020204" pitchFamily="34" charset="0"/>
                </a:rPr>
                <a:t>Time </a:t>
              </a:r>
              <a:r>
                <a:rPr lang="es-ES" sz="1600" b="1" dirty="0" err="1">
                  <a:cs typeface="Arial" panose="020B0604020202020204" pitchFamily="34" charset="0"/>
                </a:rPr>
                <a:t>under</a:t>
              </a:r>
              <a:r>
                <a:rPr lang="es-ES" sz="1600" b="1" dirty="0">
                  <a:cs typeface="Arial" panose="020B0604020202020204" pitchFamily="34" charset="0"/>
                </a:rPr>
                <a:t> TDF-</a:t>
              </a:r>
              <a:r>
                <a:rPr lang="es-ES" sz="1600" b="1" dirty="0" err="1">
                  <a:cs typeface="Arial" panose="020B0604020202020204" pitchFamily="34" charset="0"/>
                </a:rPr>
                <a:t>based</a:t>
              </a:r>
              <a:r>
                <a:rPr lang="es-ES" sz="1600" b="1" dirty="0">
                  <a:cs typeface="Arial" panose="020B0604020202020204" pitchFamily="34" charset="0"/>
                </a:rPr>
                <a:t> ART</a:t>
              </a:r>
            </a:p>
          </p:txBody>
        </p:sp>
        <p:sp>
          <p:nvSpPr>
            <p:cNvPr id="60" name="CuadroTexto 59">
              <a:extLst>
                <a:ext uri="{FF2B5EF4-FFF2-40B4-BE49-F238E27FC236}">
                  <a16:creationId xmlns:a16="http://schemas.microsoft.com/office/drawing/2014/main" id="{01ADEC6E-5844-AB41-9573-6EBB4D47F201}"/>
                </a:ext>
              </a:extLst>
            </p:cNvPr>
            <p:cNvSpPr txBox="1"/>
            <p:nvPr/>
          </p:nvSpPr>
          <p:spPr>
            <a:xfrm rot="16200000">
              <a:off x="423593" y="2873919"/>
              <a:ext cx="1019579" cy="332099"/>
            </a:xfrm>
            <a:prstGeom prst="rect">
              <a:avLst/>
            </a:prstGeom>
            <a:noFill/>
          </p:spPr>
          <p:txBody>
            <a:bodyPr wrap="none" rtlCol="0">
              <a:spAutoFit/>
            </a:bodyPr>
            <a:lstStyle/>
            <a:p>
              <a:pPr algn="ctr"/>
              <a:r>
                <a:rPr lang="es-ES" sz="1600" b="1" dirty="0" err="1">
                  <a:cs typeface="Arial" panose="020B0604020202020204" pitchFamily="34" charset="0"/>
                </a:rPr>
                <a:t>Relative</a:t>
              </a:r>
              <a:r>
                <a:rPr lang="es-ES" sz="1600" b="1" dirty="0">
                  <a:cs typeface="Arial" panose="020B0604020202020204" pitchFamily="34" charset="0"/>
                </a:rPr>
                <a:t> </a:t>
              </a:r>
              <a:r>
                <a:rPr lang="es-ES" sz="1600" b="1" dirty="0" err="1">
                  <a:cs typeface="Arial" panose="020B0604020202020204" pitchFamily="34" charset="0"/>
                </a:rPr>
                <a:t>expression</a:t>
              </a:r>
              <a:endParaRPr lang="es-ES" sz="1600" b="1" dirty="0">
                <a:cs typeface="Arial" panose="020B0604020202020204" pitchFamily="34" charset="0"/>
              </a:endParaRPr>
            </a:p>
            <a:p>
              <a:pPr algn="ctr"/>
              <a:r>
                <a:rPr lang="es-ES" sz="1600" b="1" dirty="0">
                  <a:cs typeface="Arial" panose="020B0604020202020204" pitchFamily="34" charset="0"/>
                </a:rPr>
                <a:t> (</a:t>
              </a:r>
              <a:r>
                <a:rPr lang="en-US" sz="1600" b="1" dirty="0">
                  <a:cs typeface="Arial" panose="020B0604020202020204" pitchFamily="34" charset="0"/>
                </a:rPr>
                <a:t>log</a:t>
              </a:r>
              <a:r>
                <a:rPr lang="en-US" sz="1600" b="1" baseline="-25000" dirty="0">
                  <a:cs typeface="Arial" panose="020B0604020202020204" pitchFamily="34" charset="0"/>
                </a:rPr>
                <a:t>2</a:t>
              </a:r>
              <a:r>
                <a:rPr lang="en-US" sz="1600" b="1" dirty="0">
                  <a:cs typeface="Arial" panose="020B0604020202020204" pitchFamily="34" charset="0"/>
                </a:rPr>
                <a:t> 2</a:t>
              </a:r>
              <a:r>
                <a:rPr lang="en-US" sz="1600" b="1" baseline="30000" dirty="0">
                  <a:cs typeface="Arial" panose="020B0604020202020204" pitchFamily="34" charset="0"/>
                </a:rPr>
                <a:t>-ΔCt</a:t>
              </a:r>
              <a:r>
                <a:rPr lang="es-ES" sz="1600" b="1" dirty="0">
                  <a:cs typeface="Arial" panose="020B0604020202020204" pitchFamily="34" charset="0"/>
                </a:rPr>
                <a:t>)</a:t>
              </a:r>
            </a:p>
          </p:txBody>
        </p:sp>
        <p:sp>
          <p:nvSpPr>
            <p:cNvPr id="61" name="CuadroTexto 60">
              <a:extLst>
                <a:ext uri="{FF2B5EF4-FFF2-40B4-BE49-F238E27FC236}">
                  <a16:creationId xmlns:a16="http://schemas.microsoft.com/office/drawing/2014/main" id="{3405D1EE-3BCF-144E-A784-1C0258228C37}"/>
                </a:ext>
              </a:extLst>
            </p:cNvPr>
            <p:cNvSpPr txBox="1"/>
            <p:nvPr/>
          </p:nvSpPr>
          <p:spPr>
            <a:xfrm rot="16200000">
              <a:off x="2929572" y="2875252"/>
              <a:ext cx="1019579" cy="332099"/>
            </a:xfrm>
            <a:prstGeom prst="rect">
              <a:avLst/>
            </a:prstGeom>
            <a:noFill/>
          </p:spPr>
          <p:txBody>
            <a:bodyPr wrap="none" rtlCol="0">
              <a:spAutoFit/>
            </a:bodyPr>
            <a:lstStyle/>
            <a:p>
              <a:pPr algn="ctr"/>
              <a:r>
                <a:rPr lang="es-ES" sz="1600" b="1" dirty="0" err="1">
                  <a:cs typeface="Arial" panose="020B0604020202020204" pitchFamily="34" charset="0"/>
                </a:rPr>
                <a:t>Relative</a:t>
              </a:r>
              <a:r>
                <a:rPr lang="es-ES" sz="1600" b="1" dirty="0">
                  <a:cs typeface="Arial" panose="020B0604020202020204" pitchFamily="34" charset="0"/>
                </a:rPr>
                <a:t> </a:t>
              </a:r>
              <a:r>
                <a:rPr lang="es-ES" sz="1600" b="1" dirty="0" err="1">
                  <a:cs typeface="Arial" panose="020B0604020202020204" pitchFamily="34" charset="0"/>
                </a:rPr>
                <a:t>expression</a:t>
              </a:r>
              <a:endParaRPr lang="es-ES" sz="1600" b="1" dirty="0">
                <a:cs typeface="Arial" panose="020B0604020202020204" pitchFamily="34" charset="0"/>
              </a:endParaRPr>
            </a:p>
            <a:p>
              <a:pPr algn="ctr"/>
              <a:r>
                <a:rPr lang="es-ES" sz="1600" b="1" dirty="0">
                  <a:cs typeface="Arial" panose="020B0604020202020204" pitchFamily="34" charset="0"/>
                </a:rPr>
                <a:t> (</a:t>
              </a:r>
              <a:r>
                <a:rPr lang="en-US" sz="1600" b="1" dirty="0">
                  <a:cs typeface="Arial" panose="020B0604020202020204" pitchFamily="34" charset="0"/>
                </a:rPr>
                <a:t>log</a:t>
              </a:r>
              <a:r>
                <a:rPr lang="en-US" sz="1600" b="1" baseline="-25000" dirty="0">
                  <a:cs typeface="Arial" panose="020B0604020202020204" pitchFamily="34" charset="0"/>
                </a:rPr>
                <a:t>2</a:t>
              </a:r>
              <a:r>
                <a:rPr lang="en-US" sz="1600" b="1" dirty="0">
                  <a:cs typeface="Arial" panose="020B0604020202020204" pitchFamily="34" charset="0"/>
                </a:rPr>
                <a:t> 2</a:t>
              </a:r>
              <a:r>
                <a:rPr lang="en-US" sz="1600" b="1" baseline="30000" dirty="0">
                  <a:cs typeface="Arial" panose="020B0604020202020204" pitchFamily="34" charset="0"/>
                </a:rPr>
                <a:t>-ΔCt</a:t>
              </a:r>
              <a:r>
                <a:rPr lang="es-ES" sz="1600" b="1" dirty="0">
                  <a:cs typeface="Arial" panose="020B0604020202020204" pitchFamily="34" charset="0"/>
                </a:rPr>
                <a:t>)</a:t>
              </a:r>
            </a:p>
          </p:txBody>
        </p:sp>
        <p:sp>
          <p:nvSpPr>
            <p:cNvPr id="62" name="CuadroTexto 61">
              <a:extLst>
                <a:ext uri="{FF2B5EF4-FFF2-40B4-BE49-F238E27FC236}">
                  <a16:creationId xmlns:a16="http://schemas.microsoft.com/office/drawing/2014/main" id="{73F91CD4-B0DD-3C48-B49D-B9CE926BF45E}"/>
                </a:ext>
              </a:extLst>
            </p:cNvPr>
            <p:cNvSpPr txBox="1"/>
            <p:nvPr/>
          </p:nvSpPr>
          <p:spPr>
            <a:xfrm rot="16200000">
              <a:off x="416974" y="4823318"/>
              <a:ext cx="1019579" cy="332099"/>
            </a:xfrm>
            <a:prstGeom prst="rect">
              <a:avLst/>
            </a:prstGeom>
            <a:noFill/>
          </p:spPr>
          <p:txBody>
            <a:bodyPr wrap="none" rtlCol="0">
              <a:spAutoFit/>
            </a:bodyPr>
            <a:lstStyle/>
            <a:p>
              <a:pPr algn="ctr"/>
              <a:r>
                <a:rPr lang="es-ES" sz="1600" b="1" dirty="0" err="1">
                  <a:cs typeface="Arial" panose="020B0604020202020204" pitchFamily="34" charset="0"/>
                </a:rPr>
                <a:t>Relative</a:t>
              </a:r>
              <a:r>
                <a:rPr lang="es-ES" sz="1600" b="1" dirty="0">
                  <a:cs typeface="Arial" panose="020B0604020202020204" pitchFamily="34" charset="0"/>
                </a:rPr>
                <a:t> </a:t>
              </a:r>
              <a:r>
                <a:rPr lang="es-ES" sz="1600" b="1" dirty="0" err="1">
                  <a:cs typeface="Arial" panose="020B0604020202020204" pitchFamily="34" charset="0"/>
                </a:rPr>
                <a:t>expression</a:t>
              </a:r>
              <a:endParaRPr lang="es-ES" sz="1600" b="1" dirty="0">
                <a:cs typeface="Arial" panose="020B0604020202020204" pitchFamily="34" charset="0"/>
              </a:endParaRPr>
            </a:p>
            <a:p>
              <a:pPr algn="ctr"/>
              <a:r>
                <a:rPr lang="es-ES" sz="1600" b="1" dirty="0">
                  <a:cs typeface="Arial" panose="020B0604020202020204" pitchFamily="34" charset="0"/>
                </a:rPr>
                <a:t> (</a:t>
              </a:r>
              <a:r>
                <a:rPr lang="en-US" sz="1600" b="1" dirty="0">
                  <a:cs typeface="Arial" panose="020B0604020202020204" pitchFamily="34" charset="0"/>
                </a:rPr>
                <a:t>log</a:t>
              </a:r>
              <a:r>
                <a:rPr lang="en-US" sz="1600" b="1" baseline="-25000" dirty="0">
                  <a:cs typeface="Arial" panose="020B0604020202020204" pitchFamily="34" charset="0"/>
                </a:rPr>
                <a:t>2</a:t>
              </a:r>
              <a:r>
                <a:rPr lang="en-US" sz="1600" b="1" dirty="0">
                  <a:cs typeface="Arial" panose="020B0604020202020204" pitchFamily="34" charset="0"/>
                </a:rPr>
                <a:t> 2</a:t>
              </a:r>
              <a:r>
                <a:rPr lang="en-US" sz="1600" b="1" baseline="30000" dirty="0">
                  <a:cs typeface="Arial" panose="020B0604020202020204" pitchFamily="34" charset="0"/>
                </a:rPr>
                <a:t>-ΔCt</a:t>
              </a:r>
              <a:r>
                <a:rPr lang="es-ES" sz="1600" b="1" dirty="0">
                  <a:cs typeface="Arial" panose="020B0604020202020204" pitchFamily="34" charset="0"/>
                </a:rPr>
                <a:t>)</a:t>
              </a:r>
            </a:p>
          </p:txBody>
        </p:sp>
        <p:sp>
          <p:nvSpPr>
            <p:cNvPr id="63" name="CuadroTexto 62">
              <a:extLst>
                <a:ext uri="{FF2B5EF4-FFF2-40B4-BE49-F238E27FC236}">
                  <a16:creationId xmlns:a16="http://schemas.microsoft.com/office/drawing/2014/main" id="{5CD20741-C867-7745-8DA4-13FCD8517728}"/>
                </a:ext>
              </a:extLst>
            </p:cNvPr>
            <p:cNvSpPr txBox="1"/>
            <p:nvPr/>
          </p:nvSpPr>
          <p:spPr>
            <a:xfrm rot="16200000">
              <a:off x="2937527" y="4815365"/>
              <a:ext cx="1019579" cy="332100"/>
            </a:xfrm>
            <a:prstGeom prst="rect">
              <a:avLst/>
            </a:prstGeom>
            <a:noFill/>
          </p:spPr>
          <p:txBody>
            <a:bodyPr wrap="none" rtlCol="0">
              <a:spAutoFit/>
            </a:bodyPr>
            <a:lstStyle/>
            <a:p>
              <a:pPr algn="ctr"/>
              <a:r>
                <a:rPr lang="es-ES" sz="1600" b="1" dirty="0" err="1">
                  <a:cs typeface="Arial" panose="020B0604020202020204" pitchFamily="34" charset="0"/>
                </a:rPr>
                <a:t>Relative</a:t>
              </a:r>
              <a:r>
                <a:rPr lang="es-ES" sz="1600" b="1" dirty="0">
                  <a:cs typeface="Arial" panose="020B0604020202020204" pitchFamily="34" charset="0"/>
                </a:rPr>
                <a:t> </a:t>
              </a:r>
              <a:r>
                <a:rPr lang="es-ES" sz="1600" b="1" dirty="0" err="1">
                  <a:cs typeface="Arial" panose="020B0604020202020204" pitchFamily="34" charset="0"/>
                </a:rPr>
                <a:t>expression</a:t>
              </a:r>
              <a:endParaRPr lang="es-ES" sz="1600" b="1" dirty="0">
                <a:cs typeface="Arial" panose="020B0604020202020204" pitchFamily="34" charset="0"/>
              </a:endParaRPr>
            </a:p>
            <a:p>
              <a:pPr algn="ctr"/>
              <a:r>
                <a:rPr lang="es-ES" sz="1600" b="1" dirty="0">
                  <a:cs typeface="Arial" panose="020B0604020202020204" pitchFamily="34" charset="0"/>
                </a:rPr>
                <a:t> (</a:t>
              </a:r>
              <a:r>
                <a:rPr lang="en-US" sz="1600" b="1" dirty="0">
                  <a:cs typeface="Arial" panose="020B0604020202020204" pitchFamily="34" charset="0"/>
                </a:rPr>
                <a:t>log</a:t>
              </a:r>
              <a:r>
                <a:rPr lang="en-US" sz="1600" b="1" baseline="-25000" dirty="0">
                  <a:cs typeface="Arial" panose="020B0604020202020204" pitchFamily="34" charset="0"/>
                </a:rPr>
                <a:t>2</a:t>
              </a:r>
              <a:r>
                <a:rPr lang="en-US" sz="1600" b="1" dirty="0">
                  <a:cs typeface="Arial" panose="020B0604020202020204" pitchFamily="34" charset="0"/>
                </a:rPr>
                <a:t> 2</a:t>
              </a:r>
              <a:r>
                <a:rPr lang="en-US" sz="1600" b="1" baseline="30000" dirty="0">
                  <a:cs typeface="Arial" panose="020B0604020202020204" pitchFamily="34" charset="0"/>
                </a:rPr>
                <a:t>-ΔCt</a:t>
              </a:r>
              <a:r>
                <a:rPr lang="es-ES" sz="1600" b="1" dirty="0">
                  <a:cs typeface="Arial" panose="020B0604020202020204" pitchFamily="34" charset="0"/>
                </a:rPr>
                <a:t>)</a:t>
              </a:r>
            </a:p>
          </p:txBody>
        </p:sp>
      </p:grpSp>
      <p:sp>
        <p:nvSpPr>
          <p:cNvPr id="15" name="CuadroTexto 14">
            <a:extLst>
              <a:ext uri="{FF2B5EF4-FFF2-40B4-BE49-F238E27FC236}">
                <a16:creationId xmlns:a16="http://schemas.microsoft.com/office/drawing/2014/main" id="{D167D4EF-32F7-DB4B-978D-124D5E76CE2E}"/>
              </a:ext>
            </a:extLst>
          </p:cNvPr>
          <p:cNvSpPr txBox="1"/>
          <p:nvPr/>
        </p:nvSpPr>
        <p:spPr>
          <a:xfrm>
            <a:off x="27293977" y="4107401"/>
            <a:ext cx="14958203" cy="2123658"/>
          </a:xfrm>
          <a:prstGeom prst="rect">
            <a:avLst/>
          </a:prstGeom>
          <a:noFill/>
        </p:spPr>
        <p:txBody>
          <a:bodyPr wrap="square" rtlCol="0">
            <a:spAutoFit/>
          </a:bodyPr>
          <a:lstStyle/>
          <a:p>
            <a:pPr algn="just"/>
            <a:r>
              <a:rPr lang="en-US" sz="2200" dirty="0"/>
              <a:t>Decreased levels of miR-Let7d, miR-107, and miR-423 were found among individuals with TD (p=0.026, p=0.049, p=0.050, respectively), with intermediate AUC of 0.672, 0.652 and 0.652, respectively, as shown in </a:t>
            </a:r>
            <a:r>
              <a:rPr lang="en-US" sz="2200" b="1" dirty="0"/>
              <a:t>Figure 3</a:t>
            </a:r>
            <a:r>
              <a:rPr lang="en-US" sz="2200" dirty="0"/>
              <a:t>. Interestingly, the combination of the three </a:t>
            </a:r>
            <a:r>
              <a:rPr lang="en-US" sz="2200" dirty="0" err="1"/>
              <a:t>miRs</a:t>
            </a:r>
            <a:r>
              <a:rPr lang="en-US" sz="2200" dirty="0"/>
              <a:t> showed a good AUC of 0.721, with a sensitivity of 80% (95%CI 64.3-95.7) and a specificity of 57.6% (95%CI 40.7-74.4), as shown in Figure 4. The moderate predictive value for this combination was 1.886 and the negative predictive value was 0.347. Also, as shown in Figure 5, miR-Let7d and miR-29a negatively correlated with GFR-Cystatin C levels, while miR-15b positive correlated.</a:t>
            </a:r>
            <a:endParaRPr lang="es-ES" sz="2200" dirty="0"/>
          </a:p>
        </p:txBody>
      </p:sp>
      <p:sp>
        <p:nvSpPr>
          <p:cNvPr id="1024" name="CuadroTexto 1023">
            <a:extLst>
              <a:ext uri="{FF2B5EF4-FFF2-40B4-BE49-F238E27FC236}">
                <a16:creationId xmlns:a16="http://schemas.microsoft.com/office/drawing/2014/main" id="{B5D75922-3D37-4F4B-91A7-FDA2A3EE9C55}"/>
              </a:ext>
            </a:extLst>
          </p:cNvPr>
          <p:cNvSpPr txBox="1"/>
          <p:nvPr/>
        </p:nvSpPr>
        <p:spPr>
          <a:xfrm>
            <a:off x="26534853" y="15307752"/>
            <a:ext cx="15061719" cy="2462213"/>
          </a:xfrm>
          <a:prstGeom prst="rect">
            <a:avLst/>
          </a:prstGeom>
          <a:noFill/>
        </p:spPr>
        <p:txBody>
          <a:bodyPr wrap="square" rtlCol="0">
            <a:spAutoFit/>
          </a:bodyPr>
          <a:lstStyle/>
          <a:p>
            <a:pPr algn="just"/>
            <a:r>
              <a:rPr lang="en-US" sz="2200" b="1" dirty="0"/>
              <a:t>Predictive value of urine exosome-derived </a:t>
            </a:r>
            <a:r>
              <a:rPr lang="en-US" sz="2200" b="1" dirty="0" err="1"/>
              <a:t>miRs</a:t>
            </a:r>
            <a:r>
              <a:rPr lang="en-US" sz="2200" b="1" dirty="0"/>
              <a:t> for tubular dysfunction and renal function alterations</a:t>
            </a:r>
            <a:endParaRPr lang="es-ES" sz="2200" dirty="0"/>
          </a:p>
          <a:p>
            <a:pPr algn="just"/>
            <a:endParaRPr lang="en-US" sz="2200" dirty="0"/>
          </a:p>
          <a:p>
            <a:pPr algn="just"/>
            <a:r>
              <a:rPr lang="en-US" sz="2200" dirty="0"/>
              <a:t>After a median follow up of 9 months [IQR 4-12.7], In a ROC analysis, miR-Let7d predicted future TD (p=0.012) with an AUC of 0.782, as shown in Figure 7A. This </a:t>
            </a:r>
            <a:r>
              <a:rPr lang="en-US" sz="2200" dirty="0" err="1"/>
              <a:t>miR</a:t>
            </a:r>
            <a:r>
              <a:rPr lang="en-US" sz="2200" dirty="0"/>
              <a:t> showed a positive predictive value of 66.7% and a negative predictive value of 68%. </a:t>
            </a:r>
            <a:endParaRPr lang="es-ES" sz="2200" dirty="0"/>
          </a:p>
          <a:p>
            <a:pPr algn="just"/>
            <a:r>
              <a:rPr lang="en-US" sz="2200" dirty="0"/>
              <a:t>On the other hand, miR-23a showed a moderate predictive value for eGFR decrease with an AUC of 0.655, with a sensitivity of 71.4% (95%CI 54.7-88.2) and a specificity of 63.0% (95%CI 44.7-81.2), as shown in Figure 7B. This </a:t>
            </a:r>
            <a:r>
              <a:rPr lang="en-US" sz="2200" dirty="0" err="1"/>
              <a:t>miR</a:t>
            </a:r>
            <a:r>
              <a:rPr lang="en-US" sz="2200" dirty="0"/>
              <a:t> showed a positive predictive value of 66.7% and a negative predictive value of 68%. </a:t>
            </a:r>
            <a:endParaRPr lang="es-ES" sz="2200" dirty="0"/>
          </a:p>
        </p:txBody>
      </p:sp>
      <p:grpSp>
        <p:nvGrpSpPr>
          <p:cNvPr id="66" name="Grupo 65">
            <a:extLst>
              <a:ext uri="{FF2B5EF4-FFF2-40B4-BE49-F238E27FC236}">
                <a16:creationId xmlns:a16="http://schemas.microsoft.com/office/drawing/2014/main" id="{8ED05833-67B1-7E4B-8C0B-6D26BC318C54}"/>
              </a:ext>
            </a:extLst>
          </p:cNvPr>
          <p:cNvGrpSpPr/>
          <p:nvPr/>
        </p:nvGrpSpPr>
        <p:grpSpPr>
          <a:xfrm>
            <a:off x="27748357" y="6524782"/>
            <a:ext cx="5671879" cy="7825409"/>
            <a:chOff x="1544638" y="1305160"/>
            <a:chExt cx="4331101" cy="7146815"/>
          </a:xfrm>
        </p:grpSpPr>
        <p:graphicFrame>
          <p:nvGraphicFramePr>
            <p:cNvPr id="67" name="Objeto 66">
              <a:extLst>
                <a:ext uri="{FF2B5EF4-FFF2-40B4-BE49-F238E27FC236}">
                  <a16:creationId xmlns:a16="http://schemas.microsoft.com/office/drawing/2014/main" id="{682106D6-05C8-A84C-9EFE-75832CE9FD7F}"/>
                </a:ext>
              </a:extLst>
            </p:cNvPr>
            <p:cNvGraphicFramePr>
              <a:graphicFrameLocks noChangeAspect="1"/>
            </p:cNvGraphicFramePr>
            <p:nvPr>
              <p:extLst>
                <p:ext uri="{D42A27DB-BD31-4B8C-83A1-F6EECF244321}">
                  <p14:modId xmlns:p14="http://schemas.microsoft.com/office/powerpoint/2010/main" val="1009944656"/>
                </p:ext>
              </p:extLst>
            </p:nvPr>
          </p:nvGraphicFramePr>
          <p:xfrm>
            <a:off x="1547813" y="1305160"/>
            <a:ext cx="1620837" cy="2217737"/>
          </p:xfrm>
          <a:graphic>
            <a:graphicData uri="http://schemas.openxmlformats.org/presentationml/2006/ole">
              <mc:AlternateContent xmlns:mc="http://schemas.openxmlformats.org/markup-compatibility/2006">
                <mc:Choice xmlns:v="urn:schemas-microsoft-com:vml" Requires="v">
                  <p:oleObj spid="_x0000_s1311" name="Prism Project" r:id="rId26" imgW="1944000" imgH="2664000" progId="Prism5.Document">
                    <p:embed/>
                  </p:oleObj>
                </mc:Choice>
                <mc:Fallback>
                  <p:oleObj name="Prism Project" r:id="rId26" imgW="1944000" imgH="2664000" progId="Prism5.Document">
                    <p:embed/>
                    <p:pic>
                      <p:nvPicPr>
                        <p:cNvPr id="2" name="Objeto 1"/>
                        <p:cNvPicPr/>
                        <p:nvPr/>
                      </p:nvPicPr>
                      <p:blipFill>
                        <a:blip r:embed="rId27"/>
                        <a:stretch>
                          <a:fillRect/>
                        </a:stretch>
                      </p:blipFill>
                      <p:spPr>
                        <a:xfrm>
                          <a:off x="1547813" y="1305160"/>
                          <a:ext cx="1620837" cy="2217737"/>
                        </a:xfrm>
                        <a:prstGeom prst="rect">
                          <a:avLst/>
                        </a:prstGeom>
                      </p:spPr>
                    </p:pic>
                  </p:oleObj>
                </mc:Fallback>
              </mc:AlternateContent>
            </a:graphicData>
          </a:graphic>
        </p:graphicFrame>
        <p:graphicFrame>
          <p:nvGraphicFramePr>
            <p:cNvPr id="68" name="Objeto 67">
              <a:extLst>
                <a:ext uri="{FF2B5EF4-FFF2-40B4-BE49-F238E27FC236}">
                  <a16:creationId xmlns:a16="http://schemas.microsoft.com/office/drawing/2014/main" id="{46FF0C01-1B39-614B-A2AE-096D2185DFF8}"/>
                </a:ext>
              </a:extLst>
            </p:cNvPr>
            <p:cNvGraphicFramePr>
              <a:graphicFrameLocks noChangeAspect="1"/>
            </p:cNvGraphicFramePr>
            <p:nvPr>
              <p:extLst>
                <p:ext uri="{D42A27DB-BD31-4B8C-83A1-F6EECF244321}">
                  <p14:modId xmlns:p14="http://schemas.microsoft.com/office/powerpoint/2010/main" val="3855133102"/>
                </p:ext>
              </p:extLst>
            </p:nvPr>
          </p:nvGraphicFramePr>
          <p:xfrm>
            <a:off x="1544638" y="3762375"/>
            <a:ext cx="1619250" cy="2189163"/>
          </p:xfrm>
          <a:graphic>
            <a:graphicData uri="http://schemas.openxmlformats.org/presentationml/2006/ole">
              <mc:AlternateContent xmlns:mc="http://schemas.openxmlformats.org/markup-compatibility/2006">
                <mc:Choice xmlns:v="urn:schemas-microsoft-com:vml" Requires="v">
                  <p:oleObj spid="_x0000_s1312" name="Prism Project" r:id="rId28" imgW="1944000" imgH="2628000" progId="Prism5.Document">
                    <p:embed/>
                  </p:oleObj>
                </mc:Choice>
                <mc:Fallback>
                  <p:oleObj name="Prism Project" r:id="rId28" imgW="1944000" imgH="2628000" progId="Prism5.Document">
                    <p:embed/>
                    <p:pic>
                      <p:nvPicPr>
                        <p:cNvPr id="3" name="Objeto 2"/>
                        <p:cNvPicPr/>
                        <p:nvPr/>
                      </p:nvPicPr>
                      <p:blipFill>
                        <a:blip r:embed="rId29"/>
                        <a:stretch>
                          <a:fillRect/>
                        </a:stretch>
                      </p:blipFill>
                      <p:spPr>
                        <a:xfrm>
                          <a:off x="1544638" y="3762375"/>
                          <a:ext cx="1619250" cy="2189163"/>
                        </a:xfrm>
                        <a:prstGeom prst="rect">
                          <a:avLst/>
                        </a:prstGeom>
                      </p:spPr>
                    </p:pic>
                  </p:oleObj>
                </mc:Fallback>
              </mc:AlternateContent>
            </a:graphicData>
          </a:graphic>
        </p:graphicFrame>
        <p:graphicFrame>
          <p:nvGraphicFramePr>
            <p:cNvPr id="69" name="Objeto 68">
              <a:extLst>
                <a:ext uri="{FF2B5EF4-FFF2-40B4-BE49-F238E27FC236}">
                  <a16:creationId xmlns:a16="http://schemas.microsoft.com/office/drawing/2014/main" id="{48DD8AB5-FC9E-694E-8362-8FCD5350118F}"/>
                </a:ext>
              </a:extLst>
            </p:cNvPr>
            <p:cNvGraphicFramePr>
              <a:graphicFrameLocks noChangeAspect="1"/>
            </p:cNvGraphicFramePr>
            <p:nvPr>
              <p:extLst>
                <p:ext uri="{D42A27DB-BD31-4B8C-83A1-F6EECF244321}">
                  <p14:modId xmlns:p14="http://schemas.microsoft.com/office/powerpoint/2010/main" val="4050355698"/>
                </p:ext>
              </p:extLst>
            </p:nvPr>
          </p:nvGraphicFramePr>
          <p:xfrm>
            <a:off x="1609725" y="6111875"/>
            <a:ext cx="1584325" cy="2224088"/>
          </p:xfrm>
          <a:graphic>
            <a:graphicData uri="http://schemas.openxmlformats.org/presentationml/2006/ole">
              <mc:AlternateContent xmlns:mc="http://schemas.openxmlformats.org/markup-compatibility/2006">
                <mc:Choice xmlns:v="urn:schemas-microsoft-com:vml" Requires="v">
                  <p:oleObj spid="_x0000_s1313" name="Prism Project" r:id="rId30" imgW="1872000" imgH="2628000" progId="Prism5.Document">
                    <p:embed/>
                  </p:oleObj>
                </mc:Choice>
                <mc:Fallback>
                  <p:oleObj name="Prism Project" r:id="rId30" imgW="1872000" imgH="2628000" progId="Prism5.Document">
                    <p:embed/>
                    <p:pic>
                      <p:nvPicPr>
                        <p:cNvPr id="4" name="Objeto 3"/>
                        <p:cNvPicPr/>
                        <p:nvPr/>
                      </p:nvPicPr>
                      <p:blipFill>
                        <a:blip r:embed="rId31"/>
                        <a:stretch>
                          <a:fillRect/>
                        </a:stretch>
                      </p:blipFill>
                      <p:spPr>
                        <a:xfrm>
                          <a:off x="1609725" y="6111875"/>
                          <a:ext cx="1584325" cy="2224088"/>
                        </a:xfrm>
                        <a:prstGeom prst="rect">
                          <a:avLst/>
                        </a:prstGeom>
                      </p:spPr>
                    </p:pic>
                  </p:oleObj>
                </mc:Fallback>
              </mc:AlternateContent>
            </a:graphicData>
          </a:graphic>
        </p:graphicFrame>
        <p:sp>
          <p:nvSpPr>
            <p:cNvPr id="70" name="CuadroTexto 69">
              <a:extLst>
                <a:ext uri="{FF2B5EF4-FFF2-40B4-BE49-F238E27FC236}">
                  <a16:creationId xmlns:a16="http://schemas.microsoft.com/office/drawing/2014/main" id="{069BB88C-36B3-3741-9F45-04CCA22AE531}"/>
                </a:ext>
              </a:extLst>
            </p:cNvPr>
            <p:cNvSpPr txBox="1"/>
            <p:nvPr/>
          </p:nvSpPr>
          <p:spPr>
            <a:xfrm>
              <a:off x="2085676" y="3099260"/>
              <a:ext cx="459271" cy="534065"/>
            </a:xfrm>
            <a:prstGeom prst="rect">
              <a:avLst/>
            </a:prstGeom>
            <a:noFill/>
          </p:spPr>
          <p:txBody>
            <a:bodyPr wrap="none" rtlCol="0">
              <a:spAutoFit/>
            </a:bodyPr>
            <a:lstStyle/>
            <a:p>
              <a:pPr algn="ctr"/>
              <a:r>
                <a:rPr lang="es-ES" sz="1600" b="1" dirty="0" err="1">
                  <a:cs typeface="Arial" panose="020B0604020202020204" pitchFamily="34" charset="0"/>
                </a:rPr>
                <a:t>With</a:t>
              </a:r>
              <a:endParaRPr lang="es-ES" sz="1600" b="1" dirty="0">
                <a:cs typeface="Arial" panose="020B0604020202020204" pitchFamily="34" charset="0"/>
              </a:endParaRPr>
            </a:p>
            <a:p>
              <a:pPr algn="ctr"/>
              <a:r>
                <a:rPr lang="es-ES" sz="1600" b="1" dirty="0">
                  <a:cs typeface="Arial" panose="020B0604020202020204" pitchFamily="34" charset="0"/>
                </a:rPr>
                <a:t>TD</a:t>
              </a:r>
            </a:p>
          </p:txBody>
        </p:sp>
        <p:sp>
          <p:nvSpPr>
            <p:cNvPr id="71" name="CuadroTexto 70">
              <a:extLst>
                <a:ext uri="{FF2B5EF4-FFF2-40B4-BE49-F238E27FC236}">
                  <a16:creationId xmlns:a16="http://schemas.microsoft.com/office/drawing/2014/main" id="{42CD44A1-6A2B-1041-B8C9-FD779DB3E2E9}"/>
                </a:ext>
              </a:extLst>
            </p:cNvPr>
            <p:cNvSpPr txBox="1"/>
            <p:nvPr/>
          </p:nvSpPr>
          <p:spPr>
            <a:xfrm>
              <a:off x="2671018" y="3099258"/>
              <a:ext cx="328295" cy="534065"/>
            </a:xfrm>
            <a:prstGeom prst="rect">
              <a:avLst/>
            </a:prstGeom>
            <a:noFill/>
          </p:spPr>
          <p:txBody>
            <a:bodyPr wrap="none" rtlCol="0">
              <a:spAutoFit/>
            </a:bodyPr>
            <a:lstStyle/>
            <a:p>
              <a:pPr algn="ctr"/>
              <a:r>
                <a:rPr lang="es-ES" sz="1600" b="1" dirty="0">
                  <a:cs typeface="Arial" panose="020B0604020202020204" pitchFamily="34" charset="0"/>
                </a:rPr>
                <a:t>No</a:t>
              </a:r>
            </a:p>
            <a:p>
              <a:pPr algn="ctr"/>
              <a:r>
                <a:rPr lang="es-ES" sz="1600" b="1" dirty="0">
                  <a:cs typeface="Arial" panose="020B0604020202020204" pitchFamily="34" charset="0"/>
                </a:rPr>
                <a:t>TD</a:t>
              </a:r>
            </a:p>
          </p:txBody>
        </p:sp>
        <p:sp>
          <p:nvSpPr>
            <p:cNvPr id="72" name="CuadroTexto 71">
              <a:extLst>
                <a:ext uri="{FF2B5EF4-FFF2-40B4-BE49-F238E27FC236}">
                  <a16:creationId xmlns:a16="http://schemas.microsoft.com/office/drawing/2014/main" id="{302AD527-5514-6F4C-9C10-D3C032A77FC0}"/>
                </a:ext>
              </a:extLst>
            </p:cNvPr>
            <p:cNvSpPr txBox="1"/>
            <p:nvPr/>
          </p:nvSpPr>
          <p:spPr>
            <a:xfrm>
              <a:off x="2213742" y="1441018"/>
              <a:ext cx="658794" cy="309196"/>
            </a:xfrm>
            <a:prstGeom prst="rect">
              <a:avLst/>
            </a:prstGeom>
            <a:noFill/>
          </p:spPr>
          <p:txBody>
            <a:bodyPr wrap="none" rtlCol="0">
              <a:spAutoFit/>
            </a:bodyPr>
            <a:lstStyle/>
            <a:p>
              <a:r>
                <a:rPr lang="es-ES" sz="1600" dirty="0">
                  <a:cs typeface="Arial" panose="020B0604020202020204" pitchFamily="34" charset="0"/>
                </a:rPr>
                <a:t>p=0,026</a:t>
              </a:r>
            </a:p>
          </p:txBody>
        </p:sp>
        <p:sp>
          <p:nvSpPr>
            <p:cNvPr id="73" name="CuadroTexto 72">
              <a:extLst>
                <a:ext uri="{FF2B5EF4-FFF2-40B4-BE49-F238E27FC236}">
                  <a16:creationId xmlns:a16="http://schemas.microsoft.com/office/drawing/2014/main" id="{F9937C26-AC03-1C4D-AEA0-0E46C05EC2E7}"/>
                </a:ext>
              </a:extLst>
            </p:cNvPr>
            <p:cNvSpPr txBox="1"/>
            <p:nvPr/>
          </p:nvSpPr>
          <p:spPr>
            <a:xfrm>
              <a:off x="2240444" y="3861629"/>
              <a:ext cx="658794" cy="309196"/>
            </a:xfrm>
            <a:prstGeom prst="rect">
              <a:avLst/>
            </a:prstGeom>
            <a:noFill/>
          </p:spPr>
          <p:txBody>
            <a:bodyPr wrap="none" rtlCol="0">
              <a:spAutoFit/>
            </a:bodyPr>
            <a:lstStyle/>
            <a:p>
              <a:r>
                <a:rPr lang="es-ES" sz="1600" dirty="0">
                  <a:cs typeface="Arial" panose="020B0604020202020204" pitchFamily="34" charset="0"/>
                </a:rPr>
                <a:t>p=0,049</a:t>
              </a:r>
            </a:p>
          </p:txBody>
        </p:sp>
        <p:sp>
          <p:nvSpPr>
            <p:cNvPr id="74" name="CuadroTexto 73">
              <a:extLst>
                <a:ext uri="{FF2B5EF4-FFF2-40B4-BE49-F238E27FC236}">
                  <a16:creationId xmlns:a16="http://schemas.microsoft.com/office/drawing/2014/main" id="{A323A4F1-4A0D-884F-AB45-AF13F69EB83A}"/>
                </a:ext>
              </a:extLst>
            </p:cNvPr>
            <p:cNvSpPr txBox="1"/>
            <p:nvPr/>
          </p:nvSpPr>
          <p:spPr>
            <a:xfrm>
              <a:off x="2269598" y="6234134"/>
              <a:ext cx="658794" cy="309196"/>
            </a:xfrm>
            <a:prstGeom prst="rect">
              <a:avLst/>
            </a:prstGeom>
            <a:noFill/>
          </p:spPr>
          <p:txBody>
            <a:bodyPr wrap="none" rtlCol="0">
              <a:spAutoFit/>
            </a:bodyPr>
            <a:lstStyle/>
            <a:p>
              <a:r>
                <a:rPr lang="es-ES" sz="1600" dirty="0">
                  <a:cs typeface="Arial" panose="020B0604020202020204" pitchFamily="34" charset="0"/>
                </a:rPr>
                <a:t>p=0,050</a:t>
              </a:r>
            </a:p>
          </p:txBody>
        </p:sp>
        <p:pic>
          <p:nvPicPr>
            <p:cNvPr id="75" name="Imagen 74">
              <a:extLst>
                <a:ext uri="{FF2B5EF4-FFF2-40B4-BE49-F238E27FC236}">
                  <a16:creationId xmlns:a16="http://schemas.microsoft.com/office/drawing/2014/main" id="{C9ACFA10-20B9-804C-B1DE-DD9B958A3530}"/>
                </a:ext>
              </a:extLst>
            </p:cNvPr>
            <p:cNvPicPr>
              <a:picLocks noChangeAspect="1"/>
            </p:cNvPicPr>
            <p:nvPr/>
          </p:nvPicPr>
          <p:blipFill>
            <a:blip r:embed="rId32"/>
            <a:stretch>
              <a:fillRect/>
            </a:stretch>
          </p:blipFill>
          <p:spPr>
            <a:xfrm>
              <a:off x="3107436" y="3726644"/>
              <a:ext cx="2768303" cy="2329803"/>
            </a:xfrm>
            <a:prstGeom prst="rect">
              <a:avLst/>
            </a:prstGeom>
          </p:spPr>
        </p:pic>
        <p:pic>
          <p:nvPicPr>
            <p:cNvPr id="76" name="Imagen 75">
              <a:extLst>
                <a:ext uri="{FF2B5EF4-FFF2-40B4-BE49-F238E27FC236}">
                  <a16:creationId xmlns:a16="http://schemas.microsoft.com/office/drawing/2014/main" id="{2E688FC3-62CE-4B43-AA09-6B51CDA8F12B}"/>
                </a:ext>
              </a:extLst>
            </p:cNvPr>
            <p:cNvPicPr>
              <a:picLocks noChangeAspect="1"/>
            </p:cNvPicPr>
            <p:nvPr/>
          </p:nvPicPr>
          <p:blipFill>
            <a:blip r:embed="rId33"/>
            <a:stretch>
              <a:fillRect/>
            </a:stretch>
          </p:blipFill>
          <p:spPr>
            <a:xfrm>
              <a:off x="3164258" y="1335616"/>
              <a:ext cx="2654999" cy="2234447"/>
            </a:xfrm>
            <a:prstGeom prst="rect">
              <a:avLst/>
            </a:prstGeom>
          </p:spPr>
        </p:pic>
        <p:sp>
          <p:nvSpPr>
            <p:cNvPr id="77" name="CuadroTexto 76">
              <a:extLst>
                <a:ext uri="{FF2B5EF4-FFF2-40B4-BE49-F238E27FC236}">
                  <a16:creationId xmlns:a16="http://schemas.microsoft.com/office/drawing/2014/main" id="{FC8C2903-8E39-7049-8BAB-DFBD744BB88E}"/>
                </a:ext>
              </a:extLst>
            </p:cNvPr>
            <p:cNvSpPr txBox="1"/>
            <p:nvPr/>
          </p:nvSpPr>
          <p:spPr>
            <a:xfrm>
              <a:off x="3307691" y="2780533"/>
              <a:ext cx="2171791" cy="983805"/>
            </a:xfrm>
            <a:prstGeom prst="rect">
              <a:avLst/>
            </a:prstGeom>
            <a:noFill/>
          </p:spPr>
          <p:txBody>
            <a:bodyPr wrap="none" rtlCol="0">
              <a:spAutoFit/>
            </a:bodyPr>
            <a:lstStyle/>
            <a:p>
              <a:pPr algn="r"/>
              <a:r>
                <a:rPr lang="es-ES" sz="1600" dirty="0">
                  <a:cs typeface="Arial" panose="020B0604020202020204" pitchFamily="34" charset="0"/>
                </a:rPr>
                <a:t>p=0,026</a:t>
              </a:r>
            </a:p>
            <a:p>
              <a:pPr algn="r"/>
              <a:r>
                <a:rPr lang="es-ES" sz="1600" dirty="0">
                  <a:cs typeface="Arial" panose="020B0604020202020204" pitchFamily="34" charset="0"/>
                </a:rPr>
                <a:t>Error=0,073</a:t>
              </a:r>
            </a:p>
            <a:p>
              <a:pPr algn="r"/>
              <a:r>
                <a:rPr lang="es-ES" sz="1600" dirty="0">
                  <a:cs typeface="Arial" panose="020B0604020202020204" pitchFamily="34" charset="0"/>
                </a:rPr>
                <a:t>AUC=0,672 (95%CI 0,529-0,814]</a:t>
              </a:r>
            </a:p>
            <a:p>
              <a:pPr algn="r"/>
              <a:endParaRPr lang="es-ES" sz="1600" dirty="0">
                <a:cs typeface="Arial" panose="020B0604020202020204" pitchFamily="34" charset="0"/>
              </a:endParaRPr>
            </a:p>
          </p:txBody>
        </p:sp>
        <p:sp>
          <p:nvSpPr>
            <p:cNvPr id="78" name="CuadroTexto 77">
              <a:extLst>
                <a:ext uri="{FF2B5EF4-FFF2-40B4-BE49-F238E27FC236}">
                  <a16:creationId xmlns:a16="http://schemas.microsoft.com/office/drawing/2014/main" id="{992FFFC1-0230-8A45-9864-5E1977D74343}"/>
                </a:ext>
              </a:extLst>
            </p:cNvPr>
            <p:cNvSpPr txBox="1"/>
            <p:nvPr/>
          </p:nvSpPr>
          <p:spPr>
            <a:xfrm>
              <a:off x="3307690" y="5188429"/>
              <a:ext cx="2171791" cy="983805"/>
            </a:xfrm>
            <a:prstGeom prst="rect">
              <a:avLst/>
            </a:prstGeom>
            <a:noFill/>
          </p:spPr>
          <p:txBody>
            <a:bodyPr wrap="none" rtlCol="0">
              <a:spAutoFit/>
            </a:bodyPr>
            <a:lstStyle/>
            <a:p>
              <a:pPr algn="r"/>
              <a:r>
                <a:rPr lang="es-ES" sz="1600" dirty="0">
                  <a:cs typeface="Arial" panose="020B0604020202020204" pitchFamily="34" charset="0"/>
                </a:rPr>
                <a:t>p=0,049</a:t>
              </a:r>
            </a:p>
            <a:p>
              <a:pPr algn="r"/>
              <a:r>
                <a:rPr lang="es-ES" sz="1600" dirty="0">
                  <a:cs typeface="Arial" panose="020B0604020202020204" pitchFamily="34" charset="0"/>
                </a:rPr>
                <a:t>Error=0,074</a:t>
              </a:r>
            </a:p>
            <a:p>
              <a:pPr algn="r"/>
              <a:r>
                <a:rPr lang="es-ES" sz="1600" dirty="0">
                  <a:cs typeface="Arial" panose="020B0604020202020204" pitchFamily="34" charset="0"/>
                </a:rPr>
                <a:t>AUC=0,652 [95%CI 0,560-0,798]</a:t>
              </a:r>
            </a:p>
            <a:p>
              <a:pPr algn="r"/>
              <a:endParaRPr lang="es-ES" sz="1600" dirty="0">
                <a:cs typeface="Arial" panose="020B0604020202020204" pitchFamily="34" charset="0"/>
              </a:endParaRPr>
            </a:p>
          </p:txBody>
        </p:sp>
        <p:sp>
          <p:nvSpPr>
            <p:cNvPr id="80" name="Rectángulo 79">
              <a:extLst>
                <a:ext uri="{FF2B5EF4-FFF2-40B4-BE49-F238E27FC236}">
                  <a16:creationId xmlns:a16="http://schemas.microsoft.com/office/drawing/2014/main" id="{B4C4D304-EA16-3E45-8715-855D0878386F}"/>
                </a:ext>
              </a:extLst>
            </p:cNvPr>
            <p:cNvSpPr/>
            <p:nvPr/>
          </p:nvSpPr>
          <p:spPr>
            <a:xfrm>
              <a:off x="4267184" y="1312868"/>
              <a:ext cx="635725" cy="1414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600"/>
            </a:p>
          </p:txBody>
        </p:sp>
        <p:sp>
          <p:nvSpPr>
            <p:cNvPr id="81" name="Rectángulo 80">
              <a:extLst>
                <a:ext uri="{FF2B5EF4-FFF2-40B4-BE49-F238E27FC236}">
                  <a16:creationId xmlns:a16="http://schemas.microsoft.com/office/drawing/2014/main" id="{DC0B2D58-F88D-6940-8107-9A7F46545D37}"/>
                </a:ext>
              </a:extLst>
            </p:cNvPr>
            <p:cNvSpPr/>
            <p:nvPr/>
          </p:nvSpPr>
          <p:spPr>
            <a:xfrm>
              <a:off x="4219277" y="3711280"/>
              <a:ext cx="635725" cy="1414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600"/>
            </a:p>
          </p:txBody>
        </p:sp>
        <p:sp>
          <p:nvSpPr>
            <p:cNvPr id="82" name="Rectángulo 81">
              <a:extLst>
                <a:ext uri="{FF2B5EF4-FFF2-40B4-BE49-F238E27FC236}">
                  <a16:creationId xmlns:a16="http://schemas.microsoft.com/office/drawing/2014/main" id="{9A5E7225-4730-3144-AA9E-0FA3226D7510}"/>
                </a:ext>
              </a:extLst>
            </p:cNvPr>
            <p:cNvSpPr/>
            <p:nvPr/>
          </p:nvSpPr>
          <p:spPr>
            <a:xfrm>
              <a:off x="4214381" y="6121919"/>
              <a:ext cx="635725" cy="1414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600"/>
            </a:p>
          </p:txBody>
        </p:sp>
        <p:sp>
          <p:nvSpPr>
            <p:cNvPr id="83" name="CuadroTexto 82">
              <a:extLst>
                <a:ext uri="{FF2B5EF4-FFF2-40B4-BE49-F238E27FC236}">
                  <a16:creationId xmlns:a16="http://schemas.microsoft.com/office/drawing/2014/main" id="{9A2D61E6-5CA8-8D4C-A45E-0C1F7E7D0BD8}"/>
                </a:ext>
              </a:extLst>
            </p:cNvPr>
            <p:cNvSpPr txBox="1"/>
            <p:nvPr/>
          </p:nvSpPr>
          <p:spPr>
            <a:xfrm>
              <a:off x="4157979" y="3285671"/>
              <a:ext cx="930537" cy="309196"/>
            </a:xfrm>
            <a:prstGeom prst="rect">
              <a:avLst/>
            </a:prstGeom>
            <a:solidFill>
              <a:schemeClr val="bg1"/>
            </a:solidFill>
          </p:spPr>
          <p:txBody>
            <a:bodyPr wrap="none" rtlCol="0">
              <a:spAutoFit/>
            </a:bodyPr>
            <a:lstStyle/>
            <a:p>
              <a:r>
                <a:rPr lang="es-ES" sz="1600" b="1" dirty="0">
                  <a:cs typeface="Arial" panose="020B0604020202020204" pitchFamily="34" charset="0"/>
                </a:rPr>
                <a:t>1-Specificity</a:t>
              </a:r>
            </a:p>
          </p:txBody>
        </p:sp>
        <p:sp>
          <p:nvSpPr>
            <p:cNvPr id="84" name="CuadroTexto 83">
              <a:extLst>
                <a:ext uri="{FF2B5EF4-FFF2-40B4-BE49-F238E27FC236}">
                  <a16:creationId xmlns:a16="http://schemas.microsoft.com/office/drawing/2014/main" id="{2F1DA236-192F-6242-BFA1-C57D8991AE70}"/>
                </a:ext>
              </a:extLst>
            </p:cNvPr>
            <p:cNvSpPr txBox="1"/>
            <p:nvPr/>
          </p:nvSpPr>
          <p:spPr>
            <a:xfrm rot="16200000">
              <a:off x="3022035" y="2231154"/>
              <a:ext cx="970922" cy="258523"/>
            </a:xfrm>
            <a:prstGeom prst="rect">
              <a:avLst/>
            </a:prstGeom>
            <a:solidFill>
              <a:schemeClr val="bg1"/>
            </a:solidFill>
          </p:spPr>
          <p:txBody>
            <a:bodyPr wrap="none" rtlCol="0">
              <a:spAutoFit/>
            </a:bodyPr>
            <a:lstStyle/>
            <a:p>
              <a:r>
                <a:rPr lang="es-ES" sz="1600" b="1" dirty="0" err="1">
                  <a:cs typeface="Arial" panose="020B0604020202020204" pitchFamily="34" charset="0"/>
                </a:rPr>
                <a:t>Sensitivity</a:t>
              </a:r>
              <a:endParaRPr lang="es-ES" sz="1600" b="1" dirty="0">
                <a:cs typeface="Arial" panose="020B0604020202020204" pitchFamily="34" charset="0"/>
              </a:endParaRPr>
            </a:p>
          </p:txBody>
        </p:sp>
        <p:sp>
          <p:nvSpPr>
            <p:cNvPr id="85" name="CuadroTexto 84">
              <a:extLst>
                <a:ext uri="{FF2B5EF4-FFF2-40B4-BE49-F238E27FC236}">
                  <a16:creationId xmlns:a16="http://schemas.microsoft.com/office/drawing/2014/main" id="{19AA989F-DB73-6E47-9D76-F6177ACB045B}"/>
                </a:ext>
              </a:extLst>
            </p:cNvPr>
            <p:cNvSpPr txBox="1"/>
            <p:nvPr/>
          </p:nvSpPr>
          <p:spPr>
            <a:xfrm>
              <a:off x="2059549" y="5566868"/>
              <a:ext cx="459271" cy="534065"/>
            </a:xfrm>
            <a:prstGeom prst="rect">
              <a:avLst/>
            </a:prstGeom>
            <a:noFill/>
          </p:spPr>
          <p:txBody>
            <a:bodyPr wrap="none" rtlCol="0">
              <a:spAutoFit/>
            </a:bodyPr>
            <a:lstStyle/>
            <a:p>
              <a:pPr algn="ctr"/>
              <a:r>
                <a:rPr lang="es-ES" sz="1600" b="1" dirty="0" err="1">
                  <a:cs typeface="Arial" panose="020B0604020202020204" pitchFamily="34" charset="0"/>
                </a:rPr>
                <a:t>With</a:t>
              </a:r>
              <a:endParaRPr lang="es-ES" sz="1600" b="1" dirty="0">
                <a:cs typeface="Arial" panose="020B0604020202020204" pitchFamily="34" charset="0"/>
              </a:endParaRPr>
            </a:p>
            <a:p>
              <a:pPr algn="ctr"/>
              <a:r>
                <a:rPr lang="es-ES" sz="1600" b="1" dirty="0">
                  <a:cs typeface="Arial" panose="020B0604020202020204" pitchFamily="34" charset="0"/>
                </a:rPr>
                <a:t>TD</a:t>
              </a:r>
            </a:p>
          </p:txBody>
        </p:sp>
        <p:sp>
          <p:nvSpPr>
            <p:cNvPr id="86" name="CuadroTexto 85">
              <a:extLst>
                <a:ext uri="{FF2B5EF4-FFF2-40B4-BE49-F238E27FC236}">
                  <a16:creationId xmlns:a16="http://schemas.microsoft.com/office/drawing/2014/main" id="{334848D0-E536-7049-A6A2-EF39D84D4541}"/>
                </a:ext>
              </a:extLst>
            </p:cNvPr>
            <p:cNvSpPr txBox="1"/>
            <p:nvPr/>
          </p:nvSpPr>
          <p:spPr>
            <a:xfrm>
              <a:off x="2644891" y="5566866"/>
              <a:ext cx="328295" cy="534065"/>
            </a:xfrm>
            <a:prstGeom prst="rect">
              <a:avLst/>
            </a:prstGeom>
            <a:noFill/>
          </p:spPr>
          <p:txBody>
            <a:bodyPr wrap="none" rtlCol="0">
              <a:spAutoFit/>
            </a:bodyPr>
            <a:lstStyle/>
            <a:p>
              <a:pPr algn="ctr"/>
              <a:r>
                <a:rPr lang="es-ES" sz="1600" b="1" dirty="0">
                  <a:cs typeface="Arial" panose="020B0604020202020204" pitchFamily="34" charset="0"/>
                </a:rPr>
                <a:t>No</a:t>
              </a:r>
            </a:p>
            <a:p>
              <a:pPr algn="ctr"/>
              <a:r>
                <a:rPr lang="es-ES" sz="1600" b="1" dirty="0">
                  <a:cs typeface="Arial" panose="020B0604020202020204" pitchFamily="34" charset="0"/>
                </a:rPr>
                <a:t>TD</a:t>
              </a:r>
            </a:p>
          </p:txBody>
        </p:sp>
        <p:sp>
          <p:nvSpPr>
            <p:cNvPr id="87" name="CuadroTexto 86">
              <a:extLst>
                <a:ext uri="{FF2B5EF4-FFF2-40B4-BE49-F238E27FC236}">
                  <a16:creationId xmlns:a16="http://schemas.microsoft.com/office/drawing/2014/main" id="{B83E644F-29A3-974A-8FF5-2E61243339BD}"/>
                </a:ext>
              </a:extLst>
            </p:cNvPr>
            <p:cNvSpPr txBox="1"/>
            <p:nvPr/>
          </p:nvSpPr>
          <p:spPr>
            <a:xfrm>
              <a:off x="2085676" y="7917910"/>
              <a:ext cx="459271" cy="534065"/>
            </a:xfrm>
            <a:prstGeom prst="rect">
              <a:avLst/>
            </a:prstGeom>
            <a:noFill/>
          </p:spPr>
          <p:txBody>
            <a:bodyPr wrap="none" rtlCol="0">
              <a:spAutoFit/>
            </a:bodyPr>
            <a:lstStyle/>
            <a:p>
              <a:pPr algn="ctr"/>
              <a:r>
                <a:rPr lang="es-ES" sz="1600" b="1" dirty="0" err="1">
                  <a:cs typeface="Arial" panose="020B0604020202020204" pitchFamily="34" charset="0"/>
                </a:rPr>
                <a:t>With</a:t>
              </a:r>
              <a:endParaRPr lang="es-ES" sz="1600" b="1" dirty="0">
                <a:cs typeface="Arial" panose="020B0604020202020204" pitchFamily="34" charset="0"/>
              </a:endParaRPr>
            </a:p>
            <a:p>
              <a:pPr algn="ctr"/>
              <a:r>
                <a:rPr lang="es-ES" sz="1600" b="1" dirty="0">
                  <a:cs typeface="Arial" panose="020B0604020202020204" pitchFamily="34" charset="0"/>
                </a:rPr>
                <a:t>TD</a:t>
              </a:r>
            </a:p>
          </p:txBody>
        </p:sp>
        <p:sp>
          <p:nvSpPr>
            <p:cNvPr id="88" name="CuadroTexto 87">
              <a:extLst>
                <a:ext uri="{FF2B5EF4-FFF2-40B4-BE49-F238E27FC236}">
                  <a16:creationId xmlns:a16="http://schemas.microsoft.com/office/drawing/2014/main" id="{79034F91-2979-C347-93B5-D516FEB92E46}"/>
                </a:ext>
              </a:extLst>
            </p:cNvPr>
            <p:cNvSpPr txBox="1"/>
            <p:nvPr/>
          </p:nvSpPr>
          <p:spPr>
            <a:xfrm>
              <a:off x="2671018" y="7917908"/>
              <a:ext cx="328295" cy="534065"/>
            </a:xfrm>
            <a:prstGeom prst="rect">
              <a:avLst/>
            </a:prstGeom>
            <a:noFill/>
          </p:spPr>
          <p:txBody>
            <a:bodyPr wrap="none" rtlCol="0">
              <a:spAutoFit/>
            </a:bodyPr>
            <a:lstStyle/>
            <a:p>
              <a:pPr algn="ctr"/>
              <a:r>
                <a:rPr lang="es-ES" sz="1600" b="1" dirty="0">
                  <a:cs typeface="Arial" panose="020B0604020202020204" pitchFamily="34" charset="0"/>
                </a:rPr>
                <a:t>No</a:t>
              </a:r>
            </a:p>
            <a:p>
              <a:pPr algn="ctr"/>
              <a:r>
                <a:rPr lang="es-ES" sz="1600" b="1" dirty="0">
                  <a:cs typeface="Arial" panose="020B0604020202020204" pitchFamily="34" charset="0"/>
                </a:rPr>
                <a:t>TD</a:t>
              </a:r>
            </a:p>
          </p:txBody>
        </p:sp>
        <p:sp>
          <p:nvSpPr>
            <p:cNvPr id="89" name="CuadroTexto 88">
              <a:extLst>
                <a:ext uri="{FF2B5EF4-FFF2-40B4-BE49-F238E27FC236}">
                  <a16:creationId xmlns:a16="http://schemas.microsoft.com/office/drawing/2014/main" id="{7E337DC4-76F2-6A48-ABF6-2DDB0A83FC71}"/>
                </a:ext>
              </a:extLst>
            </p:cNvPr>
            <p:cNvSpPr txBox="1"/>
            <p:nvPr/>
          </p:nvSpPr>
          <p:spPr>
            <a:xfrm rot="16200000">
              <a:off x="3031560" y="4644517"/>
              <a:ext cx="970922" cy="258523"/>
            </a:xfrm>
            <a:prstGeom prst="rect">
              <a:avLst/>
            </a:prstGeom>
            <a:solidFill>
              <a:schemeClr val="bg1"/>
            </a:solidFill>
          </p:spPr>
          <p:txBody>
            <a:bodyPr wrap="none" rtlCol="0">
              <a:spAutoFit/>
            </a:bodyPr>
            <a:lstStyle/>
            <a:p>
              <a:r>
                <a:rPr lang="es-ES" sz="1600" b="1" dirty="0" err="1">
                  <a:cs typeface="Arial" panose="020B0604020202020204" pitchFamily="34" charset="0"/>
                </a:rPr>
                <a:t>Sensitivity</a:t>
              </a:r>
              <a:endParaRPr lang="es-ES" sz="1600" b="1" dirty="0">
                <a:cs typeface="Arial" panose="020B0604020202020204" pitchFamily="34" charset="0"/>
              </a:endParaRPr>
            </a:p>
          </p:txBody>
        </p:sp>
        <p:sp>
          <p:nvSpPr>
            <p:cNvPr id="90" name="Rectángulo 89">
              <a:extLst>
                <a:ext uri="{FF2B5EF4-FFF2-40B4-BE49-F238E27FC236}">
                  <a16:creationId xmlns:a16="http://schemas.microsoft.com/office/drawing/2014/main" id="{14125DB2-C2FB-CB44-AD9E-E99CB4A1DB98}"/>
                </a:ext>
              </a:extLst>
            </p:cNvPr>
            <p:cNvSpPr/>
            <p:nvPr/>
          </p:nvSpPr>
          <p:spPr>
            <a:xfrm>
              <a:off x="3609677" y="5816305"/>
              <a:ext cx="1752898" cy="1634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600"/>
            </a:p>
          </p:txBody>
        </p:sp>
        <p:sp>
          <p:nvSpPr>
            <p:cNvPr id="91" name="CuadroTexto 90">
              <a:extLst>
                <a:ext uri="{FF2B5EF4-FFF2-40B4-BE49-F238E27FC236}">
                  <a16:creationId xmlns:a16="http://schemas.microsoft.com/office/drawing/2014/main" id="{77398C66-807F-D447-829D-98924D61E0B4}"/>
                </a:ext>
              </a:extLst>
            </p:cNvPr>
            <p:cNvSpPr txBox="1"/>
            <p:nvPr/>
          </p:nvSpPr>
          <p:spPr>
            <a:xfrm>
              <a:off x="4183406" y="5699034"/>
              <a:ext cx="930537" cy="309196"/>
            </a:xfrm>
            <a:prstGeom prst="rect">
              <a:avLst/>
            </a:prstGeom>
            <a:solidFill>
              <a:schemeClr val="bg1"/>
            </a:solidFill>
          </p:spPr>
          <p:txBody>
            <a:bodyPr wrap="none" rtlCol="0">
              <a:spAutoFit/>
            </a:bodyPr>
            <a:lstStyle/>
            <a:p>
              <a:r>
                <a:rPr lang="es-ES" sz="1600" b="1" dirty="0">
                  <a:cs typeface="Arial" panose="020B0604020202020204" pitchFamily="34" charset="0"/>
                </a:rPr>
                <a:t>1-Specificity</a:t>
              </a:r>
            </a:p>
          </p:txBody>
        </p:sp>
        <p:sp>
          <p:nvSpPr>
            <p:cNvPr id="93" name="Rectángulo 92">
              <a:extLst>
                <a:ext uri="{FF2B5EF4-FFF2-40B4-BE49-F238E27FC236}">
                  <a16:creationId xmlns:a16="http://schemas.microsoft.com/office/drawing/2014/main" id="{B30C65FB-6AC1-664A-A7FA-F736E7429815}"/>
                </a:ext>
              </a:extLst>
            </p:cNvPr>
            <p:cNvSpPr/>
            <p:nvPr/>
          </p:nvSpPr>
          <p:spPr>
            <a:xfrm>
              <a:off x="3723977" y="8185581"/>
              <a:ext cx="1752898" cy="1634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600"/>
            </a:p>
          </p:txBody>
        </p:sp>
        <p:sp>
          <p:nvSpPr>
            <p:cNvPr id="95" name="CuadroTexto 94">
              <a:extLst>
                <a:ext uri="{FF2B5EF4-FFF2-40B4-BE49-F238E27FC236}">
                  <a16:creationId xmlns:a16="http://schemas.microsoft.com/office/drawing/2014/main" id="{4DBA6199-733F-AB48-A5A8-E7D828502062}"/>
                </a:ext>
              </a:extLst>
            </p:cNvPr>
            <p:cNvSpPr txBox="1"/>
            <p:nvPr/>
          </p:nvSpPr>
          <p:spPr>
            <a:xfrm rot="16200000">
              <a:off x="1208530" y="2164557"/>
              <a:ext cx="960850" cy="258523"/>
            </a:xfrm>
            <a:prstGeom prst="rect">
              <a:avLst/>
            </a:prstGeom>
            <a:noFill/>
          </p:spPr>
          <p:txBody>
            <a:bodyPr wrap="none" rtlCol="0">
              <a:spAutoFit/>
            </a:bodyPr>
            <a:lstStyle/>
            <a:p>
              <a:r>
                <a:rPr lang="es-ES" sz="1600" b="1" dirty="0">
                  <a:cs typeface="Arial" panose="020B0604020202020204" pitchFamily="34" charset="0"/>
                </a:rPr>
                <a:t>miR-Let7d</a:t>
              </a:r>
            </a:p>
          </p:txBody>
        </p:sp>
        <p:sp>
          <p:nvSpPr>
            <p:cNvPr id="96" name="CuadroTexto 95">
              <a:extLst>
                <a:ext uri="{FF2B5EF4-FFF2-40B4-BE49-F238E27FC236}">
                  <a16:creationId xmlns:a16="http://schemas.microsoft.com/office/drawing/2014/main" id="{184C9A4C-AC47-224B-8074-977994F79215}"/>
                </a:ext>
              </a:extLst>
            </p:cNvPr>
            <p:cNvSpPr txBox="1"/>
            <p:nvPr/>
          </p:nvSpPr>
          <p:spPr>
            <a:xfrm rot="16200000">
              <a:off x="1281819" y="4557426"/>
              <a:ext cx="814275" cy="258523"/>
            </a:xfrm>
            <a:prstGeom prst="rect">
              <a:avLst/>
            </a:prstGeom>
            <a:noFill/>
          </p:spPr>
          <p:txBody>
            <a:bodyPr wrap="none" rtlCol="0">
              <a:spAutoFit/>
            </a:bodyPr>
            <a:lstStyle/>
            <a:p>
              <a:r>
                <a:rPr lang="es-ES" sz="1600" b="1" dirty="0">
                  <a:cs typeface="Arial" panose="020B0604020202020204" pitchFamily="34" charset="0"/>
                </a:rPr>
                <a:t>miR-107</a:t>
              </a:r>
            </a:p>
          </p:txBody>
        </p:sp>
        <p:sp>
          <p:nvSpPr>
            <p:cNvPr id="97" name="CuadroTexto 96">
              <a:extLst>
                <a:ext uri="{FF2B5EF4-FFF2-40B4-BE49-F238E27FC236}">
                  <a16:creationId xmlns:a16="http://schemas.microsoft.com/office/drawing/2014/main" id="{61C8ECBB-16E3-E54D-8FD8-5C6A6A466548}"/>
                </a:ext>
              </a:extLst>
            </p:cNvPr>
            <p:cNvSpPr txBox="1"/>
            <p:nvPr/>
          </p:nvSpPr>
          <p:spPr>
            <a:xfrm rot="16200000">
              <a:off x="1281819" y="6927343"/>
              <a:ext cx="814275" cy="258523"/>
            </a:xfrm>
            <a:prstGeom prst="rect">
              <a:avLst/>
            </a:prstGeom>
            <a:noFill/>
          </p:spPr>
          <p:txBody>
            <a:bodyPr wrap="none" rtlCol="0">
              <a:spAutoFit/>
            </a:bodyPr>
            <a:lstStyle/>
            <a:p>
              <a:r>
                <a:rPr lang="es-ES" sz="1600" b="1" dirty="0">
                  <a:cs typeface="Arial" panose="020B0604020202020204" pitchFamily="34" charset="0"/>
                </a:rPr>
                <a:t>miR-423</a:t>
              </a:r>
            </a:p>
          </p:txBody>
        </p:sp>
        <p:sp>
          <p:nvSpPr>
            <p:cNvPr id="98" name="CuadroTexto 97">
              <a:extLst>
                <a:ext uri="{FF2B5EF4-FFF2-40B4-BE49-F238E27FC236}">
                  <a16:creationId xmlns:a16="http://schemas.microsoft.com/office/drawing/2014/main" id="{5F4CB831-26EF-E942-9F7B-E99BD01D50AD}"/>
                </a:ext>
              </a:extLst>
            </p:cNvPr>
            <p:cNvSpPr txBox="1"/>
            <p:nvPr/>
          </p:nvSpPr>
          <p:spPr>
            <a:xfrm>
              <a:off x="3740366" y="1483699"/>
              <a:ext cx="803381" cy="309196"/>
            </a:xfrm>
            <a:prstGeom prst="rect">
              <a:avLst/>
            </a:prstGeom>
            <a:noFill/>
          </p:spPr>
          <p:txBody>
            <a:bodyPr wrap="none" rtlCol="0">
              <a:spAutoFit/>
            </a:bodyPr>
            <a:lstStyle/>
            <a:p>
              <a:r>
                <a:rPr lang="es-ES" sz="1600" b="1" dirty="0">
                  <a:cs typeface="Arial" panose="020B0604020202020204" pitchFamily="34" charset="0"/>
                </a:rPr>
                <a:t>miR-Let7d</a:t>
              </a:r>
            </a:p>
          </p:txBody>
        </p:sp>
        <p:sp>
          <p:nvSpPr>
            <p:cNvPr id="99" name="CuadroTexto 98">
              <a:extLst>
                <a:ext uri="{FF2B5EF4-FFF2-40B4-BE49-F238E27FC236}">
                  <a16:creationId xmlns:a16="http://schemas.microsoft.com/office/drawing/2014/main" id="{5F701C7E-4B14-8149-9C63-8526B2EAAFEF}"/>
                </a:ext>
              </a:extLst>
            </p:cNvPr>
            <p:cNvSpPr txBox="1"/>
            <p:nvPr/>
          </p:nvSpPr>
          <p:spPr>
            <a:xfrm>
              <a:off x="3777033" y="3887302"/>
              <a:ext cx="680827" cy="309196"/>
            </a:xfrm>
            <a:prstGeom prst="rect">
              <a:avLst/>
            </a:prstGeom>
            <a:noFill/>
          </p:spPr>
          <p:txBody>
            <a:bodyPr wrap="none" rtlCol="0">
              <a:spAutoFit/>
            </a:bodyPr>
            <a:lstStyle/>
            <a:p>
              <a:r>
                <a:rPr lang="es-ES" sz="1600" b="1" dirty="0">
                  <a:cs typeface="Arial" panose="020B0604020202020204" pitchFamily="34" charset="0"/>
                </a:rPr>
                <a:t>miR-107</a:t>
              </a:r>
            </a:p>
          </p:txBody>
        </p:sp>
      </p:grpSp>
      <p:pic>
        <p:nvPicPr>
          <p:cNvPr id="101" name="Imagen 100">
            <a:extLst>
              <a:ext uri="{FF2B5EF4-FFF2-40B4-BE49-F238E27FC236}">
                <a16:creationId xmlns:a16="http://schemas.microsoft.com/office/drawing/2014/main" id="{3080E06F-C25A-0241-967E-95F570FC6B67}"/>
              </a:ext>
            </a:extLst>
          </p:cNvPr>
          <p:cNvPicPr>
            <a:picLocks noChangeAspect="1"/>
          </p:cNvPicPr>
          <p:nvPr/>
        </p:nvPicPr>
        <p:blipFill>
          <a:blip r:embed="rId34"/>
          <a:stretch>
            <a:fillRect/>
          </a:stretch>
        </p:blipFill>
        <p:spPr>
          <a:xfrm>
            <a:off x="36655788" y="5812786"/>
            <a:ext cx="3097842" cy="2607144"/>
          </a:xfrm>
          <a:prstGeom prst="rect">
            <a:avLst/>
          </a:prstGeom>
        </p:spPr>
      </p:pic>
      <p:sp>
        <p:nvSpPr>
          <p:cNvPr id="102" name="CuadroTexto 101">
            <a:extLst>
              <a:ext uri="{FF2B5EF4-FFF2-40B4-BE49-F238E27FC236}">
                <a16:creationId xmlns:a16="http://schemas.microsoft.com/office/drawing/2014/main" id="{382D45AB-3E9E-C241-BFFC-B94701755AEA}"/>
              </a:ext>
            </a:extLst>
          </p:cNvPr>
          <p:cNvSpPr txBox="1"/>
          <p:nvPr/>
        </p:nvSpPr>
        <p:spPr>
          <a:xfrm>
            <a:off x="33815651" y="6569798"/>
            <a:ext cx="2664704" cy="792781"/>
          </a:xfrm>
          <a:prstGeom prst="rect">
            <a:avLst/>
          </a:prstGeom>
          <a:noFill/>
        </p:spPr>
        <p:txBody>
          <a:bodyPr wrap="none" rtlCol="0">
            <a:spAutoFit/>
          </a:bodyPr>
          <a:lstStyle/>
          <a:p>
            <a:pPr algn="ctr">
              <a:lnSpc>
                <a:spcPct val="150000"/>
              </a:lnSpc>
            </a:pPr>
            <a:r>
              <a:rPr lang="es-ES" sz="1600" b="1" dirty="0" err="1">
                <a:cs typeface="Arial" panose="020B0604020202020204" pitchFamily="34" charset="0"/>
              </a:rPr>
              <a:t>Combination</a:t>
            </a:r>
            <a:r>
              <a:rPr lang="es-ES" sz="1600" b="1" dirty="0">
                <a:cs typeface="Arial" panose="020B0604020202020204" pitchFamily="34" charset="0"/>
              </a:rPr>
              <a:t> of</a:t>
            </a:r>
          </a:p>
          <a:p>
            <a:pPr algn="ctr">
              <a:lnSpc>
                <a:spcPct val="150000"/>
              </a:lnSpc>
            </a:pPr>
            <a:r>
              <a:rPr lang="es-ES" sz="1600" b="1" dirty="0">
                <a:cs typeface="Arial" panose="020B0604020202020204" pitchFamily="34" charset="0"/>
              </a:rPr>
              <a:t>miR-Let7d, miR-107, miR-423</a:t>
            </a:r>
          </a:p>
        </p:txBody>
      </p:sp>
      <p:sp>
        <p:nvSpPr>
          <p:cNvPr id="103" name="CuadroTexto 102">
            <a:extLst>
              <a:ext uri="{FF2B5EF4-FFF2-40B4-BE49-F238E27FC236}">
                <a16:creationId xmlns:a16="http://schemas.microsoft.com/office/drawing/2014/main" id="{20B733FC-4354-DD43-A841-C5B8AFBD948F}"/>
              </a:ext>
            </a:extLst>
          </p:cNvPr>
          <p:cNvSpPr txBox="1"/>
          <p:nvPr/>
        </p:nvSpPr>
        <p:spPr>
          <a:xfrm>
            <a:off x="33671029" y="8439738"/>
            <a:ext cx="8339612" cy="584775"/>
          </a:xfrm>
          <a:prstGeom prst="rect">
            <a:avLst/>
          </a:prstGeom>
          <a:noFill/>
        </p:spPr>
        <p:txBody>
          <a:bodyPr wrap="square" rtlCol="0">
            <a:spAutoFit/>
          </a:bodyPr>
          <a:lstStyle/>
          <a:p>
            <a:pPr algn="just"/>
            <a:r>
              <a:rPr lang="es-ES" sz="1600" b="1" dirty="0">
                <a:cs typeface="Arial" panose="020B0604020202020204" pitchFamily="34" charset="0"/>
              </a:rPr>
              <a:t>Figure 4</a:t>
            </a:r>
            <a:r>
              <a:rPr lang="es-ES" sz="1600" dirty="0">
                <a:cs typeface="Arial" panose="020B0604020202020204" pitchFamily="34" charset="0"/>
              </a:rPr>
              <a:t>: Receiver </a:t>
            </a:r>
            <a:r>
              <a:rPr lang="es-ES" sz="1600" dirty="0" err="1">
                <a:cs typeface="Arial" panose="020B0604020202020204" pitchFamily="34" charset="0"/>
              </a:rPr>
              <a:t>operating</a:t>
            </a:r>
            <a:r>
              <a:rPr lang="es-ES" sz="1600" dirty="0">
                <a:cs typeface="Arial" panose="020B0604020202020204" pitchFamily="34" charset="0"/>
              </a:rPr>
              <a:t> </a:t>
            </a:r>
            <a:r>
              <a:rPr lang="es-ES" sz="1600" dirty="0" err="1">
                <a:cs typeface="Arial" panose="020B0604020202020204" pitchFamily="34" charset="0"/>
              </a:rPr>
              <a:t>characteristics</a:t>
            </a:r>
            <a:r>
              <a:rPr lang="es-ES" sz="1600" dirty="0">
                <a:cs typeface="Arial" panose="020B0604020202020204" pitchFamily="34" charset="0"/>
              </a:rPr>
              <a:t> (ROC) </a:t>
            </a:r>
            <a:r>
              <a:rPr lang="es-ES" sz="1600" dirty="0" err="1">
                <a:cs typeface="Arial" panose="020B0604020202020204" pitchFamily="34" charset="0"/>
              </a:rPr>
              <a:t>for</a:t>
            </a:r>
            <a:r>
              <a:rPr lang="es-ES" sz="1600" dirty="0">
                <a:cs typeface="Arial" panose="020B0604020202020204" pitchFamily="34" charset="0"/>
              </a:rPr>
              <a:t> </a:t>
            </a:r>
            <a:r>
              <a:rPr lang="es-ES" sz="1600" dirty="0" err="1">
                <a:cs typeface="Arial" panose="020B0604020202020204" pitchFamily="34" charset="0"/>
              </a:rPr>
              <a:t>the</a:t>
            </a:r>
            <a:r>
              <a:rPr lang="es-ES" sz="1600" dirty="0">
                <a:cs typeface="Arial" panose="020B0604020202020204" pitchFamily="34" charset="0"/>
              </a:rPr>
              <a:t> </a:t>
            </a:r>
            <a:r>
              <a:rPr lang="es-ES" sz="1600" dirty="0" err="1">
                <a:cs typeface="Arial" panose="020B0604020202020204" pitchFamily="34" charset="0"/>
              </a:rPr>
              <a:t>combination</a:t>
            </a:r>
            <a:r>
              <a:rPr lang="es-ES" sz="1600" dirty="0">
                <a:cs typeface="Arial" panose="020B0604020202020204" pitchFamily="34" charset="0"/>
              </a:rPr>
              <a:t> of miR-Let7d, miR-107 and miR-423 as </a:t>
            </a:r>
            <a:r>
              <a:rPr lang="es-ES" sz="1600" dirty="0" err="1">
                <a:cs typeface="Arial" panose="020B0604020202020204" pitchFamily="34" charset="0"/>
              </a:rPr>
              <a:t>diagnostic</a:t>
            </a:r>
            <a:r>
              <a:rPr lang="es-ES" sz="1600" dirty="0">
                <a:cs typeface="Arial" panose="020B0604020202020204" pitchFamily="34" charset="0"/>
              </a:rPr>
              <a:t> </a:t>
            </a:r>
            <a:r>
              <a:rPr lang="es-ES" sz="1600" dirty="0" err="1">
                <a:cs typeface="Arial" panose="020B0604020202020204" pitchFamily="34" charset="0"/>
              </a:rPr>
              <a:t>biomarker</a:t>
            </a:r>
            <a:r>
              <a:rPr lang="es-ES" sz="1600" dirty="0">
                <a:cs typeface="Arial" panose="020B0604020202020204" pitchFamily="34" charset="0"/>
              </a:rPr>
              <a:t> of TD. </a:t>
            </a:r>
          </a:p>
        </p:txBody>
      </p:sp>
      <p:sp>
        <p:nvSpPr>
          <p:cNvPr id="104" name="CuadroTexto 103">
            <a:extLst>
              <a:ext uri="{FF2B5EF4-FFF2-40B4-BE49-F238E27FC236}">
                <a16:creationId xmlns:a16="http://schemas.microsoft.com/office/drawing/2014/main" id="{941616A5-E0C7-CA46-AA1A-F917534C6A88}"/>
              </a:ext>
            </a:extLst>
          </p:cNvPr>
          <p:cNvSpPr txBox="1"/>
          <p:nvPr/>
        </p:nvSpPr>
        <p:spPr>
          <a:xfrm>
            <a:off x="27094247" y="14416213"/>
            <a:ext cx="7085206" cy="584775"/>
          </a:xfrm>
          <a:prstGeom prst="rect">
            <a:avLst/>
          </a:prstGeom>
          <a:noFill/>
        </p:spPr>
        <p:txBody>
          <a:bodyPr wrap="square" rtlCol="0">
            <a:spAutoFit/>
          </a:bodyPr>
          <a:lstStyle/>
          <a:p>
            <a:pPr algn="just"/>
            <a:r>
              <a:rPr lang="es-ES" sz="1600" b="1" dirty="0">
                <a:cs typeface="Arial" panose="020B0604020202020204" pitchFamily="34" charset="0"/>
              </a:rPr>
              <a:t>Figure 3</a:t>
            </a:r>
            <a:r>
              <a:rPr lang="es-ES" sz="1600" dirty="0">
                <a:cs typeface="Arial" panose="020B0604020202020204" pitchFamily="34" charset="0"/>
              </a:rPr>
              <a:t>: </a:t>
            </a:r>
            <a:r>
              <a:rPr lang="es-ES" sz="1600" dirty="0" err="1">
                <a:cs typeface="Arial" panose="020B0604020202020204" pitchFamily="34" charset="0"/>
              </a:rPr>
              <a:t>Differences</a:t>
            </a:r>
            <a:r>
              <a:rPr lang="es-ES" sz="1600" dirty="0">
                <a:cs typeface="Arial" panose="020B0604020202020204" pitchFamily="34" charset="0"/>
              </a:rPr>
              <a:t> of </a:t>
            </a:r>
            <a:r>
              <a:rPr lang="es-ES" sz="1600" dirty="0" err="1">
                <a:cs typeface="Arial" panose="020B0604020202020204" pitchFamily="34" charset="0"/>
              </a:rPr>
              <a:t>the</a:t>
            </a:r>
            <a:r>
              <a:rPr lang="es-ES" sz="1600" dirty="0">
                <a:cs typeface="Arial" panose="020B0604020202020204" pitchFamily="34" charset="0"/>
              </a:rPr>
              <a:t> </a:t>
            </a:r>
            <a:r>
              <a:rPr lang="es-ES" sz="1600" dirty="0" err="1">
                <a:cs typeface="Arial" panose="020B0604020202020204" pitchFamily="34" charset="0"/>
              </a:rPr>
              <a:t>relative</a:t>
            </a:r>
            <a:r>
              <a:rPr lang="es-ES" sz="1600" dirty="0">
                <a:cs typeface="Arial" panose="020B0604020202020204" pitchFamily="34" charset="0"/>
              </a:rPr>
              <a:t> </a:t>
            </a:r>
            <a:r>
              <a:rPr lang="es-ES" sz="1600" dirty="0" err="1">
                <a:cs typeface="Arial" panose="020B0604020202020204" pitchFamily="34" charset="0"/>
              </a:rPr>
              <a:t>expression</a:t>
            </a:r>
            <a:r>
              <a:rPr lang="es-ES" sz="1600" dirty="0">
                <a:cs typeface="Arial" panose="020B0604020202020204" pitchFamily="34" charset="0"/>
              </a:rPr>
              <a:t> </a:t>
            </a:r>
            <a:r>
              <a:rPr lang="es-ES" sz="1600" dirty="0" err="1">
                <a:cs typeface="Arial" panose="020B0604020202020204" pitchFamily="34" charset="0"/>
              </a:rPr>
              <a:t>levels</a:t>
            </a:r>
            <a:r>
              <a:rPr lang="es-ES" sz="1600" dirty="0">
                <a:cs typeface="Arial" panose="020B0604020202020204" pitchFamily="34" charset="0"/>
              </a:rPr>
              <a:t> of miRs (</a:t>
            </a:r>
            <a:r>
              <a:rPr lang="en-US" sz="1600" dirty="0">
                <a:ea typeface="Calibri" panose="020F0502020204030204" pitchFamily="34" charset="0"/>
              </a:rPr>
              <a:t>log</a:t>
            </a:r>
            <a:r>
              <a:rPr lang="en-US" sz="1600" baseline="-25000" dirty="0">
                <a:ea typeface="Calibri" panose="020F0502020204030204" pitchFamily="34" charset="0"/>
              </a:rPr>
              <a:t>2</a:t>
            </a:r>
            <a:r>
              <a:rPr lang="en-US" sz="1600" dirty="0">
                <a:ea typeface="Calibri" panose="020F0502020204030204" pitchFamily="34" charset="0"/>
              </a:rPr>
              <a:t> 2</a:t>
            </a:r>
            <a:r>
              <a:rPr lang="en-US" sz="1600" baseline="30000" dirty="0">
                <a:ea typeface="Calibri" panose="020F0502020204030204" pitchFamily="34" charset="0"/>
              </a:rPr>
              <a:t>-ΔCt</a:t>
            </a:r>
            <a:r>
              <a:rPr lang="es-ES" sz="1600" dirty="0">
                <a:cs typeface="Arial" panose="020B0604020202020204" pitchFamily="34" charset="0"/>
              </a:rPr>
              <a:t>) </a:t>
            </a:r>
            <a:r>
              <a:rPr lang="es-ES" sz="1600" dirty="0" err="1">
                <a:cs typeface="Arial" panose="020B0604020202020204" pitchFamily="34" charset="0"/>
              </a:rPr>
              <a:t>between</a:t>
            </a:r>
            <a:r>
              <a:rPr lang="es-ES" sz="1600" dirty="0">
                <a:cs typeface="Arial" panose="020B0604020202020204" pitchFamily="34" charset="0"/>
              </a:rPr>
              <a:t> HIV-1-infected individual </a:t>
            </a:r>
            <a:r>
              <a:rPr lang="es-ES" sz="1600" dirty="0" err="1">
                <a:cs typeface="Arial" panose="020B0604020202020204" pitchFamily="34" charset="0"/>
              </a:rPr>
              <a:t>with</a:t>
            </a:r>
            <a:r>
              <a:rPr lang="es-ES" sz="1600" dirty="0">
                <a:cs typeface="Arial" panose="020B0604020202020204" pitchFamily="34" charset="0"/>
              </a:rPr>
              <a:t> tubular </a:t>
            </a:r>
            <a:r>
              <a:rPr lang="es-ES" sz="1600" dirty="0" err="1">
                <a:cs typeface="Arial" panose="020B0604020202020204" pitchFamily="34" charset="0"/>
              </a:rPr>
              <a:t>dysfunction</a:t>
            </a:r>
            <a:r>
              <a:rPr lang="es-ES" sz="1600" dirty="0">
                <a:cs typeface="Arial" panose="020B0604020202020204" pitchFamily="34" charset="0"/>
              </a:rPr>
              <a:t> (TD) and </a:t>
            </a:r>
            <a:r>
              <a:rPr lang="es-ES" sz="1600" dirty="0" err="1">
                <a:cs typeface="Arial" panose="020B0604020202020204" pitchFamily="34" charset="0"/>
              </a:rPr>
              <a:t>with</a:t>
            </a:r>
            <a:r>
              <a:rPr lang="es-ES" sz="1600" dirty="0">
                <a:cs typeface="Arial" panose="020B0604020202020204" pitchFamily="34" charset="0"/>
              </a:rPr>
              <a:t> no TD (</a:t>
            </a:r>
            <a:r>
              <a:rPr lang="es-ES" sz="1600" dirty="0" err="1">
                <a:cs typeface="Arial" panose="020B0604020202020204" pitchFamily="34" charset="0"/>
              </a:rPr>
              <a:t>left</a:t>
            </a:r>
            <a:r>
              <a:rPr lang="es-ES" sz="1600" dirty="0">
                <a:cs typeface="Arial" panose="020B0604020202020204" pitchFamily="34" charset="0"/>
              </a:rPr>
              <a:t> </a:t>
            </a:r>
            <a:r>
              <a:rPr lang="es-ES" sz="1600" dirty="0" err="1">
                <a:cs typeface="Arial" panose="020B0604020202020204" pitchFamily="34" charset="0"/>
              </a:rPr>
              <a:t>side</a:t>
            </a:r>
            <a:r>
              <a:rPr lang="es-ES" sz="1600" dirty="0">
                <a:cs typeface="Arial" panose="020B0604020202020204" pitchFamily="34" charset="0"/>
              </a:rPr>
              <a:t>). </a:t>
            </a:r>
          </a:p>
        </p:txBody>
      </p:sp>
      <p:grpSp>
        <p:nvGrpSpPr>
          <p:cNvPr id="105" name="Grupo 104">
            <a:extLst>
              <a:ext uri="{FF2B5EF4-FFF2-40B4-BE49-F238E27FC236}">
                <a16:creationId xmlns:a16="http://schemas.microsoft.com/office/drawing/2014/main" id="{9704236A-5E03-A242-A2DB-29718D98A240}"/>
              </a:ext>
            </a:extLst>
          </p:cNvPr>
          <p:cNvGrpSpPr/>
          <p:nvPr/>
        </p:nvGrpSpPr>
        <p:grpSpPr>
          <a:xfrm>
            <a:off x="33971726" y="9481541"/>
            <a:ext cx="7994714" cy="3290192"/>
            <a:chOff x="490633" y="3086318"/>
            <a:chExt cx="6060046" cy="1837579"/>
          </a:xfrm>
        </p:grpSpPr>
        <p:graphicFrame>
          <p:nvGraphicFramePr>
            <p:cNvPr id="106" name="Objeto 105">
              <a:extLst>
                <a:ext uri="{FF2B5EF4-FFF2-40B4-BE49-F238E27FC236}">
                  <a16:creationId xmlns:a16="http://schemas.microsoft.com/office/drawing/2014/main" id="{BF575DE2-76A3-DC48-8B76-C63E291EC310}"/>
                </a:ext>
              </a:extLst>
            </p:cNvPr>
            <p:cNvGraphicFramePr>
              <a:graphicFrameLocks noChangeAspect="1"/>
            </p:cNvGraphicFramePr>
            <p:nvPr>
              <p:extLst>
                <p:ext uri="{D42A27DB-BD31-4B8C-83A1-F6EECF244321}">
                  <p14:modId xmlns:p14="http://schemas.microsoft.com/office/powerpoint/2010/main" val="1913256863"/>
                </p:ext>
              </p:extLst>
            </p:nvPr>
          </p:nvGraphicFramePr>
          <p:xfrm>
            <a:off x="662118" y="3253502"/>
            <a:ext cx="2057400" cy="1536700"/>
          </p:xfrm>
          <a:graphic>
            <a:graphicData uri="http://schemas.openxmlformats.org/presentationml/2006/ole">
              <mc:AlternateContent xmlns:mc="http://schemas.openxmlformats.org/markup-compatibility/2006">
                <mc:Choice xmlns:v="urn:schemas-microsoft-com:vml" Requires="v">
                  <p:oleObj spid="_x0000_s1314" name="Prism Project" r:id="rId35" imgW="3564000" imgH="2664000" progId="Prism5.Document">
                    <p:embed/>
                  </p:oleObj>
                </mc:Choice>
                <mc:Fallback>
                  <p:oleObj name="Prism Project" r:id="rId35" imgW="3564000" imgH="2664000" progId="Prism5.Document">
                    <p:embed/>
                    <p:pic>
                      <p:nvPicPr>
                        <p:cNvPr id="2" name="Objeto 1"/>
                        <p:cNvPicPr/>
                        <p:nvPr/>
                      </p:nvPicPr>
                      <p:blipFill>
                        <a:blip r:embed="rId36"/>
                        <a:stretch>
                          <a:fillRect/>
                        </a:stretch>
                      </p:blipFill>
                      <p:spPr>
                        <a:xfrm>
                          <a:off x="662118" y="3253502"/>
                          <a:ext cx="2057400" cy="1536700"/>
                        </a:xfrm>
                        <a:prstGeom prst="rect">
                          <a:avLst/>
                        </a:prstGeom>
                      </p:spPr>
                    </p:pic>
                  </p:oleObj>
                </mc:Fallback>
              </mc:AlternateContent>
            </a:graphicData>
          </a:graphic>
        </p:graphicFrame>
        <p:graphicFrame>
          <p:nvGraphicFramePr>
            <p:cNvPr id="107" name="Objeto 106">
              <a:extLst>
                <a:ext uri="{FF2B5EF4-FFF2-40B4-BE49-F238E27FC236}">
                  <a16:creationId xmlns:a16="http://schemas.microsoft.com/office/drawing/2014/main" id="{EB54DE47-0B81-7C4B-8B0F-ADA0AC31CFD4}"/>
                </a:ext>
              </a:extLst>
            </p:cNvPr>
            <p:cNvGraphicFramePr>
              <a:graphicFrameLocks noChangeAspect="1"/>
            </p:cNvGraphicFramePr>
            <p:nvPr>
              <p:extLst>
                <p:ext uri="{D42A27DB-BD31-4B8C-83A1-F6EECF244321}">
                  <p14:modId xmlns:p14="http://schemas.microsoft.com/office/powerpoint/2010/main" val="2126813573"/>
                </p:ext>
              </p:extLst>
            </p:nvPr>
          </p:nvGraphicFramePr>
          <p:xfrm>
            <a:off x="4390679" y="3262211"/>
            <a:ext cx="2160000" cy="1661686"/>
          </p:xfrm>
          <a:graphic>
            <a:graphicData uri="http://schemas.openxmlformats.org/presentationml/2006/ole">
              <mc:AlternateContent xmlns:mc="http://schemas.openxmlformats.org/markup-compatibility/2006">
                <mc:Choice xmlns:v="urn:schemas-microsoft-com:vml" Requires="v">
                  <p:oleObj spid="_x0000_s1315" name="Prism Project" r:id="rId37" imgW="3744000" imgH="2880000" progId="Prism5.Document">
                    <p:embed/>
                  </p:oleObj>
                </mc:Choice>
                <mc:Fallback>
                  <p:oleObj name="Prism Project" r:id="rId37" imgW="3744000" imgH="2880000" progId="Prism5.Document">
                    <p:embed/>
                    <p:pic>
                      <p:nvPicPr>
                        <p:cNvPr id="3" name="Objeto 2"/>
                        <p:cNvPicPr/>
                        <p:nvPr/>
                      </p:nvPicPr>
                      <p:blipFill>
                        <a:blip r:embed="rId38"/>
                        <a:stretch>
                          <a:fillRect/>
                        </a:stretch>
                      </p:blipFill>
                      <p:spPr>
                        <a:xfrm>
                          <a:off x="4390679" y="3262211"/>
                          <a:ext cx="2160000" cy="1661686"/>
                        </a:xfrm>
                        <a:prstGeom prst="rect">
                          <a:avLst/>
                        </a:prstGeom>
                      </p:spPr>
                    </p:pic>
                  </p:oleObj>
                </mc:Fallback>
              </mc:AlternateContent>
            </a:graphicData>
          </a:graphic>
        </p:graphicFrame>
        <p:graphicFrame>
          <p:nvGraphicFramePr>
            <p:cNvPr id="108" name="Objeto 107">
              <a:extLst>
                <a:ext uri="{FF2B5EF4-FFF2-40B4-BE49-F238E27FC236}">
                  <a16:creationId xmlns:a16="http://schemas.microsoft.com/office/drawing/2014/main" id="{3FB7D840-BAF8-BA40-A9AE-8E9905A3D148}"/>
                </a:ext>
              </a:extLst>
            </p:cNvPr>
            <p:cNvGraphicFramePr>
              <a:graphicFrameLocks noChangeAspect="1"/>
            </p:cNvGraphicFramePr>
            <p:nvPr>
              <p:extLst>
                <p:ext uri="{D42A27DB-BD31-4B8C-83A1-F6EECF244321}">
                  <p14:modId xmlns:p14="http://schemas.microsoft.com/office/powerpoint/2010/main" val="3810388874"/>
                </p:ext>
              </p:extLst>
            </p:nvPr>
          </p:nvGraphicFramePr>
          <p:xfrm>
            <a:off x="2497118" y="3262205"/>
            <a:ext cx="2160000" cy="1661686"/>
          </p:xfrm>
          <a:graphic>
            <a:graphicData uri="http://schemas.openxmlformats.org/presentationml/2006/ole">
              <mc:AlternateContent xmlns:mc="http://schemas.openxmlformats.org/markup-compatibility/2006">
                <mc:Choice xmlns:v="urn:schemas-microsoft-com:vml" Requires="v">
                  <p:oleObj spid="_x0000_s1316" name="Prism Project" r:id="rId39" imgW="3744000" imgH="2880000" progId="Prism5.Document">
                    <p:embed/>
                  </p:oleObj>
                </mc:Choice>
                <mc:Fallback>
                  <p:oleObj name="Prism Project" r:id="rId39" imgW="3744000" imgH="2880000" progId="Prism5.Document">
                    <p:embed/>
                    <p:pic>
                      <p:nvPicPr>
                        <p:cNvPr id="4" name="Objeto 3"/>
                        <p:cNvPicPr/>
                        <p:nvPr/>
                      </p:nvPicPr>
                      <p:blipFill>
                        <a:blip r:embed="rId40"/>
                        <a:stretch>
                          <a:fillRect/>
                        </a:stretch>
                      </p:blipFill>
                      <p:spPr>
                        <a:xfrm>
                          <a:off x="2497118" y="3262205"/>
                          <a:ext cx="2160000" cy="1661686"/>
                        </a:xfrm>
                        <a:prstGeom prst="rect">
                          <a:avLst/>
                        </a:prstGeom>
                      </p:spPr>
                    </p:pic>
                  </p:oleObj>
                </mc:Fallback>
              </mc:AlternateContent>
            </a:graphicData>
          </a:graphic>
        </p:graphicFrame>
        <p:sp>
          <p:nvSpPr>
            <p:cNvPr id="109" name="CuadroTexto 108">
              <a:extLst>
                <a:ext uri="{FF2B5EF4-FFF2-40B4-BE49-F238E27FC236}">
                  <a16:creationId xmlns:a16="http://schemas.microsoft.com/office/drawing/2014/main" id="{DF49669F-5970-DF4E-9C9D-507ABA4C2932}"/>
                </a:ext>
              </a:extLst>
            </p:cNvPr>
            <p:cNvSpPr txBox="1"/>
            <p:nvPr/>
          </p:nvSpPr>
          <p:spPr>
            <a:xfrm>
              <a:off x="1298941" y="4734451"/>
              <a:ext cx="797486" cy="189083"/>
            </a:xfrm>
            <a:prstGeom prst="rect">
              <a:avLst/>
            </a:prstGeom>
            <a:noFill/>
          </p:spPr>
          <p:txBody>
            <a:bodyPr wrap="none" rtlCol="0">
              <a:spAutoFit/>
            </a:bodyPr>
            <a:lstStyle/>
            <a:p>
              <a:r>
                <a:rPr lang="es-ES" sz="1600" b="1" dirty="0">
                  <a:cs typeface="Arial" panose="020B0604020202020204" pitchFamily="34" charset="0"/>
                </a:rPr>
                <a:t>miR-Let7d</a:t>
              </a:r>
            </a:p>
          </p:txBody>
        </p:sp>
        <p:sp>
          <p:nvSpPr>
            <p:cNvPr id="110" name="CuadroTexto 109">
              <a:extLst>
                <a:ext uri="{FF2B5EF4-FFF2-40B4-BE49-F238E27FC236}">
                  <a16:creationId xmlns:a16="http://schemas.microsoft.com/office/drawing/2014/main" id="{1B15BEBB-425A-3B40-95B9-2F147CC83C96}"/>
                </a:ext>
              </a:extLst>
            </p:cNvPr>
            <p:cNvSpPr txBox="1"/>
            <p:nvPr/>
          </p:nvSpPr>
          <p:spPr>
            <a:xfrm>
              <a:off x="5241838" y="4734451"/>
              <a:ext cx="680692" cy="189083"/>
            </a:xfrm>
            <a:prstGeom prst="rect">
              <a:avLst/>
            </a:prstGeom>
            <a:noFill/>
          </p:spPr>
          <p:txBody>
            <a:bodyPr wrap="none" rtlCol="0">
              <a:spAutoFit/>
            </a:bodyPr>
            <a:lstStyle/>
            <a:p>
              <a:r>
                <a:rPr lang="es-ES" sz="1600" b="1" dirty="0">
                  <a:cs typeface="Arial" panose="020B0604020202020204" pitchFamily="34" charset="0"/>
                </a:rPr>
                <a:t>miR-15b</a:t>
              </a:r>
            </a:p>
          </p:txBody>
        </p:sp>
        <p:sp>
          <p:nvSpPr>
            <p:cNvPr id="111" name="CuadroTexto 110">
              <a:extLst>
                <a:ext uri="{FF2B5EF4-FFF2-40B4-BE49-F238E27FC236}">
                  <a16:creationId xmlns:a16="http://schemas.microsoft.com/office/drawing/2014/main" id="{D13950B6-606C-0945-8E7D-7539CB0E1E20}"/>
                </a:ext>
              </a:extLst>
            </p:cNvPr>
            <p:cNvSpPr txBox="1"/>
            <p:nvPr/>
          </p:nvSpPr>
          <p:spPr>
            <a:xfrm>
              <a:off x="3322540" y="4734445"/>
              <a:ext cx="673402" cy="189083"/>
            </a:xfrm>
            <a:prstGeom prst="rect">
              <a:avLst/>
            </a:prstGeom>
            <a:noFill/>
          </p:spPr>
          <p:txBody>
            <a:bodyPr wrap="none" rtlCol="0">
              <a:spAutoFit/>
            </a:bodyPr>
            <a:lstStyle/>
            <a:p>
              <a:r>
                <a:rPr lang="es-ES" sz="1600" b="1" dirty="0">
                  <a:cs typeface="Arial" panose="020B0604020202020204" pitchFamily="34" charset="0"/>
                </a:rPr>
                <a:t>miR-29a</a:t>
              </a:r>
            </a:p>
          </p:txBody>
        </p:sp>
        <p:sp>
          <p:nvSpPr>
            <p:cNvPr id="112" name="Rectángulo 111">
              <a:extLst>
                <a:ext uri="{FF2B5EF4-FFF2-40B4-BE49-F238E27FC236}">
                  <a16:creationId xmlns:a16="http://schemas.microsoft.com/office/drawing/2014/main" id="{F315EF04-DC9C-AD4C-9DC1-3ADADBD44FAA}"/>
                </a:ext>
              </a:extLst>
            </p:cNvPr>
            <p:cNvSpPr/>
            <p:nvPr/>
          </p:nvSpPr>
          <p:spPr>
            <a:xfrm>
              <a:off x="1114697" y="3086318"/>
              <a:ext cx="4972594" cy="39188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600"/>
            </a:p>
          </p:txBody>
        </p:sp>
        <p:cxnSp>
          <p:nvCxnSpPr>
            <p:cNvPr id="113" name="Conector recto de flecha 112">
              <a:extLst>
                <a:ext uri="{FF2B5EF4-FFF2-40B4-BE49-F238E27FC236}">
                  <a16:creationId xmlns:a16="http://schemas.microsoft.com/office/drawing/2014/main" id="{715F3CAC-5FF4-284C-A24F-DF6A8D90417A}"/>
                </a:ext>
              </a:extLst>
            </p:cNvPr>
            <p:cNvCxnSpPr/>
            <p:nvPr/>
          </p:nvCxnSpPr>
          <p:spPr>
            <a:xfrm flipV="1">
              <a:off x="638564" y="3525462"/>
              <a:ext cx="0" cy="1080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4" name="CuadroTexto 113">
              <a:extLst>
                <a:ext uri="{FF2B5EF4-FFF2-40B4-BE49-F238E27FC236}">
                  <a16:creationId xmlns:a16="http://schemas.microsoft.com/office/drawing/2014/main" id="{880BCB45-85F9-E145-9EED-CA0A9AAD943C}"/>
                </a:ext>
              </a:extLst>
            </p:cNvPr>
            <p:cNvSpPr txBox="1"/>
            <p:nvPr/>
          </p:nvSpPr>
          <p:spPr>
            <a:xfrm rot="16200000">
              <a:off x="343916" y="3928374"/>
              <a:ext cx="550060" cy="256626"/>
            </a:xfrm>
            <a:prstGeom prst="rect">
              <a:avLst/>
            </a:prstGeom>
            <a:solidFill>
              <a:schemeClr val="bg1"/>
            </a:solidFill>
          </p:spPr>
          <p:txBody>
            <a:bodyPr wrap="none" rtlCol="0">
              <a:spAutoFit/>
            </a:bodyPr>
            <a:lstStyle/>
            <a:p>
              <a:r>
                <a:rPr lang="es-ES" sz="1600" b="1" dirty="0">
                  <a:cs typeface="Arial" panose="020B0604020202020204" pitchFamily="34" charset="0"/>
                </a:rPr>
                <a:t>GFR-</a:t>
              </a:r>
              <a:r>
                <a:rPr lang="es-ES" sz="1600" b="1" dirty="0" err="1">
                  <a:cs typeface="Arial" panose="020B0604020202020204" pitchFamily="34" charset="0"/>
                </a:rPr>
                <a:t>CysC</a:t>
              </a:r>
              <a:endParaRPr lang="es-ES" sz="1600" b="1" dirty="0">
                <a:cs typeface="Arial" panose="020B0604020202020204" pitchFamily="34" charset="0"/>
              </a:endParaRPr>
            </a:p>
          </p:txBody>
        </p:sp>
        <p:sp>
          <p:nvSpPr>
            <p:cNvPr id="115" name="CuadroTexto 114">
              <a:extLst>
                <a:ext uri="{FF2B5EF4-FFF2-40B4-BE49-F238E27FC236}">
                  <a16:creationId xmlns:a16="http://schemas.microsoft.com/office/drawing/2014/main" id="{34A973A4-FC21-E44F-9029-8D4021B4E5B6}"/>
                </a:ext>
              </a:extLst>
            </p:cNvPr>
            <p:cNvSpPr txBox="1"/>
            <p:nvPr/>
          </p:nvSpPr>
          <p:spPr>
            <a:xfrm>
              <a:off x="1890040" y="3457253"/>
              <a:ext cx="704994" cy="326598"/>
            </a:xfrm>
            <a:prstGeom prst="rect">
              <a:avLst/>
            </a:prstGeom>
            <a:noFill/>
          </p:spPr>
          <p:txBody>
            <a:bodyPr wrap="none" rtlCol="0">
              <a:spAutoFit/>
            </a:bodyPr>
            <a:lstStyle/>
            <a:p>
              <a:r>
                <a:rPr lang="es-ES" sz="1600" dirty="0">
                  <a:cs typeface="Arial" panose="020B0604020202020204" pitchFamily="34" charset="0"/>
                </a:rPr>
                <a:t>p&lt;0,001</a:t>
              </a:r>
            </a:p>
            <a:p>
              <a:r>
                <a:rPr lang="es-ES" sz="1600" dirty="0">
                  <a:cs typeface="Arial" panose="020B0604020202020204" pitchFamily="34" charset="0"/>
                </a:rPr>
                <a:t>R=-0,457</a:t>
              </a:r>
            </a:p>
          </p:txBody>
        </p:sp>
        <p:sp>
          <p:nvSpPr>
            <p:cNvPr id="116" name="CuadroTexto 115">
              <a:extLst>
                <a:ext uri="{FF2B5EF4-FFF2-40B4-BE49-F238E27FC236}">
                  <a16:creationId xmlns:a16="http://schemas.microsoft.com/office/drawing/2014/main" id="{0615C15B-416F-BA4E-B1B2-13A0C046AD00}"/>
                </a:ext>
              </a:extLst>
            </p:cNvPr>
            <p:cNvSpPr txBox="1"/>
            <p:nvPr/>
          </p:nvSpPr>
          <p:spPr>
            <a:xfrm>
              <a:off x="5778182" y="4275684"/>
              <a:ext cx="657605" cy="326598"/>
            </a:xfrm>
            <a:prstGeom prst="rect">
              <a:avLst/>
            </a:prstGeom>
            <a:noFill/>
          </p:spPr>
          <p:txBody>
            <a:bodyPr wrap="none" rtlCol="0">
              <a:spAutoFit/>
            </a:bodyPr>
            <a:lstStyle/>
            <a:p>
              <a:r>
                <a:rPr lang="es-ES" sz="1600" dirty="0">
                  <a:cs typeface="Arial" panose="020B0604020202020204" pitchFamily="34" charset="0"/>
                </a:rPr>
                <a:t>p=0,041</a:t>
              </a:r>
            </a:p>
            <a:p>
              <a:r>
                <a:rPr lang="es-ES" sz="1600" dirty="0">
                  <a:cs typeface="Arial" panose="020B0604020202020204" pitchFamily="34" charset="0"/>
                </a:rPr>
                <a:t>R=0,277</a:t>
              </a:r>
            </a:p>
          </p:txBody>
        </p:sp>
        <p:sp>
          <p:nvSpPr>
            <p:cNvPr id="117" name="CuadroTexto 116">
              <a:extLst>
                <a:ext uri="{FF2B5EF4-FFF2-40B4-BE49-F238E27FC236}">
                  <a16:creationId xmlns:a16="http://schemas.microsoft.com/office/drawing/2014/main" id="{B7FD9B0B-6E19-D744-A425-3E347509580D}"/>
                </a:ext>
              </a:extLst>
            </p:cNvPr>
            <p:cNvSpPr txBox="1"/>
            <p:nvPr/>
          </p:nvSpPr>
          <p:spPr>
            <a:xfrm>
              <a:off x="3877821" y="3488503"/>
              <a:ext cx="704994" cy="326598"/>
            </a:xfrm>
            <a:prstGeom prst="rect">
              <a:avLst/>
            </a:prstGeom>
            <a:noFill/>
          </p:spPr>
          <p:txBody>
            <a:bodyPr wrap="none" rtlCol="0">
              <a:spAutoFit/>
            </a:bodyPr>
            <a:lstStyle/>
            <a:p>
              <a:r>
                <a:rPr lang="es-ES" sz="1600" dirty="0">
                  <a:cs typeface="Arial" panose="020B0604020202020204" pitchFamily="34" charset="0"/>
                </a:rPr>
                <a:t>p=0,038</a:t>
              </a:r>
            </a:p>
            <a:p>
              <a:r>
                <a:rPr lang="es-ES" sz="1600" dirty="0">
                  <a:cs typeface="Arial" panose="020B0604020202020204" pitchFamily="34" charset="0"/>
                </a:rPr>
                <a:t>R=-0,280</a:t>
              </a:r>
            </a:p>
          </p:txBody>
        </p:sp>
      </p:grpSp>
      <p:sp>
        <p:nvSpPr>
          <p:cNvPr id="118" name="CuadroTexto 117">
            <a:extLst>
              <a:ext uri="{FF2B5EF4-FFF2-40B4-BE49-F238E27FC236}">
                <a16:creationId xmlns:a16="http://schemas.microsoft.com/office/drawing/2014/main" id="{B613FE63-0C99-124F-AD2A-3F462C134405}"/>
              </a:ext>
            </a:extLst>
          </p:cNvPr>
          <p:cNvSpPr txBox="1"/>
          <p:nvPr/>
        </p:nvSpPr>
        <p:spPr>
          <a:xfrm>
            <a:off x="34605295" y="13284908"/>
            <a:ext cx="7405346" cy="584775"/>
          </a:xfrm>
          <a:prstGeom prst="rect">
            <a:avLst/>
          </a:prstGeom>
          <a:noFill/>
        </p:spPr>
        <p:txBody>
          <a:bodyPr wrap="square" rtlCol="0">
            <a:spAutoFit/>
          </a:bodyPr>
          <a:lstStyle/>
          <a:p>
            <a:pPr algn="just"/>
            <a:r>
              <a:rPr lang="es-ES" sz="1600" b="1" dirty="0">
                <a:cs typeface="Arial" panose="020B0604020202020204" pitchFamily="34" charset="0"/>
              </a:rPr>
              <a:t>Figure 5</a:t>
            </a:r>
            <a:r>
              <a:rPr lang="es-ES" sz="1600" dirty="0">
                <a:cs typeface="Arial" panose="020B0604020202020204" pitchFamily="34" charset="0"/>
              </a:rPr>
              <a:t>: </a:t>
            </a:r>
            <a:r>
              <a:rPr lang="es-ES" sz="1600" dirty="0" err="1">
                <a:cs typeface="Arial" panose="020B0604020202020204" pitchFamily="34" charset="0"/>
              </a:rPr>
              <a:t>Correlations</a:t>
            </a:r>
            <a:r>
              <a:rPr lang="es-ES" sz="1600" dirty="0">
                <a:cs typeface="Arial" panose="020B0604020202020204" pitchFamily="34" charset="0"/>
              </a:rPr>
              <a:t> </a:t>
            </a:r>
            <a:r>
              <a:rPr lang="es-ES" sz="1600" dirty="0" err="1">
                <a:cs typeface="Arial" panose="020B0604020202020204" pitchFamily="34" charset="0"/>
              </a:rPr>
              <a:t>with</a:t>
            </a:r>
            <a:r>
              <a:rPr lang="es-ES" sz="1600" dirty="0">
                <a:cs typeface="Arial" panose="020B0604020202020204" pitchFamily="34" charset="0"/>
              </a:rPr>
              <a:t> </a:t>
            </a:r>
            <a:r>
              <a:rPr lang="es-ES" sz="1600" dirty="0" err="1">
                <a:cs typeface="Arial" panose="020B0604020202020204" pitchFamily="34" charset="0"/>
              </a:rPr>
              <a:t>statistic</a:t>
            </a:r>
            <a:r>
              <a:rPr lang="es-ES" sz="1600" dirty="0">
                <a:cs typeface="Arial" panose="020B0604020202020204" pitchFamily="34" charset="0"/>
              </a:rPr>
              <a:t> </a:t>
            </a:r>
            <a:r>
              <a:rPr lang="es-ES" sz="1600" dirty="0" err="1">
                <a:cs typeface="Arial" panose="020B0604020202020204" pitchFamily="34" charset="0"/>
              </a:rPr>
              <a:t>significance</a:t>
            </a:r>
            <a:r>
              <a:rPr lang="es-ES" sz="1600" dirty="0">
                <a:cs typeface="Arial" panose="020B0604020202020204" pitchFamily="34" charset="0"/>
              </a:rPr>
              <a:t> </a:t>
            </a:r>
            <a:r>
              <a:rPr lang="es-ES" sz="1600" dirty="0" err="1">
                <a:cs typeface="Arial" panose="020B0604020202020204" pitchFamily="34" charset="0"/>
              </a:rPr>
              <a:t>between</a:t>
            </a:r>
            <a:r>
              <a:rPr lang="es-ES" sz="1600" dirty="0">
                <a:cs typeface="Arial" panose="020B0604020202020204" pitchFamily="34" charset="0"/>
              </a:rPr>
              <a:t> </a:t>
            </a:r>
            <a:r>
              <a:rPr lang="es-ES" sz="1600" dirty="0" err="1">
                <a:cs typeface="Arial" panose="020B0604020202020204" pitchFamily="34" charset="0"/>
              </a:rPr>
              <a:t>relative</a:t>
            </a:r>
            <a:r>
              <a:rPr lang="es-ES" sz="1600" dirty="0">
                <a:cs typeface="Arial" panose="020B0604020202020204" pitchFamily="34" charset="0"/>
              </a:rPr>
              <a:t> </a:t>
            </a:r>
            <a:r>
              <a:rPr lang="es-ES" sz="1600" dirty="0" err="1">
                <a:cs typeface="Arial" panose="020B0604020202020204" pitchFamily="34" charset="0"/>
              </a:rPr>
              <a:t>expression</a:t>
            </a:r>
            <a:r>
              <a:rPr lang="es-ES" sz="1600" dirty="0">
                <a:cs typeface="Arial" panose="020B0604020202020204" pitchFamily="34" charset="0"/>
              </a:rPr>
              <a:t> </a:t>
            </a:r>
            <a:r>
              <a:rPr lang="es-ES" sz="1600" dirty="0" err="1">
                <a:cs typeface="Arial" panose="020B0604020202020204" pitchFamily="34" charset="0"/>
              </a:rPr>
              <a:t>levels</a:t>
            </a:r>
            <a:r>
              <a:rPr lang="es-ES" sz="1600" dirty="0">
                <a:cs typeface="Arial" panose="020B0604020202020204" pitchFamily="34" charset="0"/>
              </a:rPr>
              <a:t> of miRs (</a:t>
            </a:r>
            <a:r>
              <a:rPr lang="en-US" sz="1600" dirty="0">
                <a:cs typeface="Arial" panose="020B0604020202020204" pitchFamily="34" charset="0"/>
              </a:rPr>
              <a:t>Log</a:t>
            </a:r>
            <a:r>
              <a:rPr lang="en-US" sz="1600" baseline="-25000" dirty="0">
                <a:cs typeface="Arial" panose="020B0604020202020204" pitchFamily="34" charset="0"/>
              </a:rPr>
              <a:t>2</a:t>
            </a:r>
            <a:r>
              <a:rPr lang="en-US" sz="1600" dirty="0">
                <a:cs typeface="Arial" panose="020B0604020202020204" pitchFamily="34" charset="0"/>
              </a:rPr>
              <a:t> 2</a:t>
            </a:r>
            <a:r>
              <a:rPr lang="en-US" sz="1600" baseline="30000" dirty="0">
                <a:cs typeface="Arial" panose="020B0604020202020204" pitchFamily="34" charset="0"/>
              </a:rPr>
              <a:t>-ΔCt</a:t>
            </a:r>
            <a:r>
              <a:rPr lang="es-ES" sz="1600" dirty="0">
                <a:cs typeface="Arial" panose="020B0604020202020204" pitchFamily="34" charset="0"/>
              </a:rPr>
              <a:t>) and </a:t>
            </a:r>
            <a:r>
              <a:rPr lang="es-ES" sz="1600" dirty="0" err="1">
                <a:cs typeface="Arial" panose="020B0604020202020204" pitchFamily="34" charset="0"/>
              </a:rPr>
              <a:t>the</a:t>
            </a:r>
            <a:r>
              <a:rPr lang="es-ES" sz="1600" dirty="0">
                <a:cs typeface="Arial" panose="020B0604020202020204" pitchFamily="34" charset="0"/>
              </a:rPr>
              <a:t> </a:t>
            </a:r>
            <a:r>
              <a:rPr lang="es-ES" sz="1600" dirty="0" err="1">
                <a:cs typeface="Arial" panose="020B0604020202020204" pitchFamily="34" charset="0"/>
              </a:rPr>
              <a:t>estimated</a:t>
            </a:r>
            <a:r>
              <a:rPr lang="es-ES" sz="1600" dirty="0">
                <a:cs typeface="Arial" panose="020B0604020202020204" pitchFamily="34" charset="0"/>
              </a:rPr>
              <a:t> glomerular </a:t>
            </a:r>
            <a:r>
              <a:rPr lang="es-ES" sz="1600" dirty="0" err="1">
                <a:cs typeface="Arial" panose="020B0604020202020204" pitchFamily="34" charset="0"/>
              </a:rPr>
              <a:t>filtration</a:t>
            </a:r>
            <a:r>
              <a:rPr lang="es-ES" sz="1600" dirty="0">
                <a:cs typeface="Arial" panose="020B0604020202020204" pitchFamily="34" charset="0"/>
              </a:rPr>
              <a:t> </a:t>
            </a:r>
            <a:r>
              <a:rPr lang="es-ES" sz="1600" dirty="0" err="1">
                <a:cs typeface="Arial" panose="020B0604020202020204" pitchFamily="34" charset="0"/>
              </a:rPr>
              <a:t>rate</a:t>
            </a:r>
            <a:r>
              <a:rPr lang="es-ES" sz="1600" dirty="0">
                <a:cs typeface="Arial" panose="020B0604020202020204" pitchFamily="34" charset="0"/>
              </a:rPr>
              <a:t> (</a:t>
            </a:r>
            <a:r>
              <a:rPr lang="es-ES" sz="1600" dirty="0" err="1">
                <a:cs typeface="Arial" panose="020B0604020202020204" pitchFamily="34" charset="0"/>
              </a:rPr>
              <a:t>eGFR</a:t>
            </a:r>
            <a:r>
              <a:rPr lang="es-ES" sz="1600" dirty="0">
                <a:cs typeface="Arial" panose="020B0604020202020204" pitchFamily="34" charset="0"/>
              </a:rPr>
              <a:t>)</a:t>
            </a:r>
          </a:p>
        </p:txBody>
      </p:sp>
      <p:grpSp>
        <p:nvGrpSpPr>
          <p:cNvPr id="120" name="Grupo 119">
            <a:extLst>
              <a:ext uri="{FF2B5EF4-FFF2-40B4-BE49-F238E27FC236}">
                <a16:creationId xmlns:a16="http://schemas.microsoft.com/office/drawing/2014/main" id="{06F2476F-650F-BD44-9FBF-82C26D779C9F}"/>
              </a:ext>
            </a:extLst>
          </p:cNvPr>
          <p:cNvGrpSpPr/>
          <p:nvPr/>
        </p:nvGrpSpPr>
        <p:grpSpPr>
          <a:xfrm>
            <a:off x="27188345" y="18679972"/>
            <a:ext cx="8460243" cy="6973484"/>
            <a:chOff x="329475" y="1282954"/>
            <a:chExt cx="5918023" cy="5358350"/>
          </a:xfrm>
        </p:grpSpPr>
        <p:sp>
          <p:nvSpPr>
            <p:cNvPr id="121" name="CuadroTexto 120">
              <a:extLst>
                <a:ext uri="{FF2B5EF4-FFF2-40B4-BE49-F238E27FC236}">
                  <a16:creationId xmlns:a16="http://schemas.microsoft.com/office/drawing/2014/main" id="{345F074F-7833-494D-930E-711AC5A1A5AE}"/>
                </a:ext>
              </a:extLst>
            </p:cNvPr>
            <p:cNvSpPr txBox="1"/>
            <p:nvPr/>
          </p:nvSpPr>
          <p:spPr>
            <a:xfrm rot="16200000">
              <a:off x="1302722" y="2244933"/>
              <a:ext cx="808409" cy="236822"/>
            </a:xfrm>
            <a:prstGeom prst="rect">
              <a:avLst/>
            </a:prstGeom>
            <a:noFill/>
          </p:spPr>
          <p:txBody>
            <a:bodyPr wrap="none" rtlCol="0">
              <a:spAutoFit/>
            </a:bodyPr>
            <a:lstStyle/>
            <a:p>
              <a:r>
                <a:rPr lang="es-ES" sz="1600" b="1" dirty="0">
                  <a:cs typeface="Arial" panose="020B0604020202020204" pitchFamily="34" charset="0"/>
                </a:rPr>
                <a:t>miR-Let7d</a:t>
              </a:r>
            </a:p>
          </p:txBody>
        </p:sp>
        <p:sp>
          <p:nvSpPr>
            <p:cNvPr id="122" name="CuadroTexto 121">
              <a:extLst>
                <a:ext uri="{FF2B5EF4-FFF2-40B4-BE49-F238E27FC236}">
                  <a16:creationId xmlns:a16="http://schemas.microsoft.com/office/drawing/2014/main" id="{D16FF91D-EBB1-7149-B876-CD88F7401B6A}"/>
                </a:ext>
              </a:extLst>
            </p:cNvPr>
            <p:cNvSpPr txBox="1"/>
            <p:nvPr/>
          </p:nvSpPr>
          <p:spPr>
            <a:xfrm rot="16200000">
              <a:off x="-490565" y="2305981"/>
              <a:ext cx="2147989" cy="409056"/>
            </a:xfrm>
            <a:prstGeom prst="rect">
              <a:avLst/>
            </a:prstGeom>
            <a:noFill/>
          </p:spPr>
          <p:txBody>
            <a:bodyPr wrap="none" rtlCol="0">
              <a:spAutoFit/>
            </a:bodyPr>
            <a:lstStyle/>
            <a:p>
              <a:pPr algn="ctr"/>
              <a:r>
                <a:rPr lang="es-ES" sz="1600" dirty="0">
                  <a:cs typeface="Arial" panose="020B0604020202020204" pitchFamily="34" charset="0"/>
                </a:rPr>
                <a:t>Discrimina Tubular </a:t>
              </a:r>
              <a:r>
                <a:rPr lang="es-ES" sz="1600" dirty="0" err="1">
                  <a:cs typeface="Arial" panose="020B0604020202020204" pitchFamily="34" charset="0"/>
                </a:rPr>
                <a:t>dysfunction</a:t>
              </a:r>
              <a:r>
                <a:rPr lang="es-ES" sz="1600" dirty="0">
                  <a:cs typeface="Arial" panose="020B0604020202020204" pitchFamily="34" charset="0"/>
                </a:rPr>
                <a:t> </a:t>
              </a:r>
            </a:p>
            <a:p>
              <a:pPr algn="ctr"/>
              <a:r>
                <a:rPr lang="es-ES" sz="1600" dirty="0">
                  <a:cs typeface="Arial" panose="020B0604020202020204" pitchFamily="34" charset="0"/>
                </a:rPr>
                <a:t>en tiempo 2</a:t>
              </a:r>
            </a:p>
          </p:txBody>
        </p:sp>
        <p:sp>
          <p:nvSpPr>
            <p:cNvPr id="123" name="CuadroTexto 122">
              <a:extLst>
                <a:ext uri="{FF2B5EF4-FFF2-40B4-BE49-F238E27FC236}">
                  <a16:creationId xmlns:a16="http://schemas.microsoft.com/office/drawing/2014/main" id="{399080EA-5CB8-A449-A207-DC9DC3B3F1F3}"/>
                </a:ext>
              </a:extLst>
            </p:cNvPr>
            <p:cNvSpPr txBox="1"/>
            <p:nvPr/>
          </p:nvSpPr>
          <p:spPr>
            <a:xfrm rot="16200000">
              <a:off x="1370901" y="4929057"/>
              <a:ext cx="682625" cy="236822"/>
            </a:xfrm>
            <a:prstGeom prst="rect">
              <a:avLst/>
            </a:prstGeom>
            <a:noFill/>
          </p:spPr>
          <p:txBody>
            <a:bodyPr wrap="none" rtlCol="0">
              <a:spAutoFit/>
            </a:bodyPr>
            <a:lstStyle/>
            <a:p>
              <a:r>
                <a:rPr lang="es-ES" sz="1600" b="1" dirty="0">
                  <a:cs typeface="Arial" panose="020B0604020202020204" pitchFamily="34" charset="0"/>
                </a:rPr>
                <a:t>miR-23a</a:t>
              </a:r>
            </a:p>
          </p:txBody>
        </p:sp>
        <p:sp>
          <p:nvSpPr>
            <p:cNvPr id="124" name="CuadroTexto 123">
              <a:extLst>
                <a:ext uri="{FF2B5EF4-FFF2-40B4-BE49-F238E27FC236}">
                  <a16:creationId xmlns:a16="http://schemas.microsoft.com/office/drawing/2014/main" id="{BBF735B2-6180-2D46-831B-07D440CA460E}"/>
                </a:ext>
              </a:extLst>
            </p:cNvPr>
            <p:cNvSpPr txBox="1"/>
            <p:nvPr/>
          </p:nvSpPr>
          <p:spPr>
            <a:xfrm rot="16200000">
              <a:off x="-480647" y="4903315"/>
              <a:ext cx="2029300" cy="409056"/>
            </a:xfrm>
            <a:prstGeom prst="rect">
              <a:avLst/>
            </a:prstGeom>
            <a:noFill/>
          </p:spPr>
          <p:txBody>
            <a:bodyPr wrap="none" rtlCol="0">
              <a:spAutoFit/>
            </a:bodyPr>
            <a:lstStyle/>
            <a:p>
              <a:pPr algn="ctr"/>
              <a:r>
                <a:rPr lang="es-ES" sz="1600" dirty="0">
                  <a:cs typeface="Arial" panose="020B0604020202020204" pitchFamily="34" charset="0"/>
                </a:rPr>
                <a:t>Discrimina CKD EPI </a:t>
              </a:r>
              <a:r>
                <a:rPr lang="es-ES" sz="1600" dirty="0" err="1">
                  <a:cs typeface="Arial" panose="020B0604020202020204" pitchFamily="34" charset="0"/>
                </a:rPr>
                <a:t>decrease</a:t>
              </a:r>
              <a:r>
                <a:rPr lang="es-ES" sz="1600" dirty="0">
                  <a:cs typeface="Arial" panose="020B0604020202020204" pitchFamily="34" charset="0"/>
                </a:rPr>
                <a:t>  </a:t>
              </a:r>
            </a:p>
            <a:p>
              <a:pPr algn="ctr"/>
              <a:r>
                <a:rPr lang="es-ES" sz="1600" dirty="0">
                  <a:cs typeface="Arial" panose="020B0604020202020204" pitchFamily="34" charset="0"/>
                </a:rPr>
                <a:t>en tiempo 2</a:t>
              </a:r>
            </a:p>
          </p:txBody>
        </p:sp>
        <p:pic>
          <p:nvPicPr>
            <p:cNvPr id="125" name="Imagen 124">
              <a:extLst>
                <a:ext uri="{FF2B5EF4-FFF2-40B4-BE49-F238E27FC236}">
                  <a16:creationId xmlns:a16="http://schemas.microsoft.com/office/drawing/2014/main" id="{D588ADB8-EBDC-224E-9161-A14F66A890E7}"/>
                </a:ext>
              </a:extLst>
            </p:cNvPr>
            <p:cNvPicPr>
              <a:picLocks noChangeAspect="1"/>
            </p:cNvPicPr>
            <p:nvPr/>
          </p:nvPicPr>
          <p:blipFill>
            <a:blip r:embed="rId41"/>
            <a:stretch>
              <a:fillRect/>
            </a:stretch>
          </p:blipFill>
          <p:spPr>
            <a:xfrm>
              <a:off x="3302439" y="1344050"/>
              <a:ext cx="2772000" cy="2332921"/>
            </a:xfrm>
            <a:prstGeom prst="rect">
              <a:avLst/>
            </a:prstGeom>
          </p:spPr>
        </p:pic>
        <p:sp>
          <p:nvSpPr>
            <p:cNvPr id="126" name="CuadroTexto 125">
              <a:extLst>
                <a:ext uri="{FF2B5EF4-FFF2-40B4-BE49-F238E27FC236}">
                  <a16:creationId xmlns:a16="http://schemas.microsoft.com/office/drawing/2014/main" id="{0E2A26C5-10B2-E54E-A270-4B5C77D49D4D}"/>
                </a:ext>
              </a:extLst>
            </p:cNvPr>
            <p:cNvSpPr txBox="1"/>
            <p:nvPr/>
          </p:nvSpPr>
          <p:spPr>
            <a:xfrm>
              <a:off x="4081002" y="2829918"/>
              <a:ext cx="1628375" cy="638529"/>
            </a:xfrm>
            <a:prstGeom prst="rect">
              <a:avLst/>
            </a:prstGeom>
            <a:noFill/>
          </p:spPr>
          <p:txBody>
            <a:bodyPr wrap="none" rtlCol="0">
              <a:spAutoFit/>
            </a:bodyPr>
            <a:lstStyle/>
            <a:p>
              <a:pPr algn="r"/>
              <a:r>
                <a:rPr lang="es-ES" sz="1600" dirty="0">
                  <a:cs typeface="Arial" panose="020B0604020202020204" pitchFamily="34" charset="0"/>
                </a:rPr>
                <a:t>AUC= 0,782 [0,612-0,952]</a:t>
              </a:r>
            </a:p>
            <a:p>
              <a:pPr algn="r"/>
              <a:r>
                <a:rPr lang="es-ES" sz="1600" dirty="0">
                  <a:cs typeface="Arial" panose="020B0604020202020204" pitchFamily="34" charset="0"/>
                </a:rPr>
                <a:t>p=0,012</a:t>
              </a:r>
            </a:p>
            <a:p>
              <a:pPr algn="r"/>
              <a:r>
                <a:rPr lang="es-ES" sz="1600" dirty="0">
                  <a:cs typeface="Arial" panose="020B0604020202020204" pitchFamily="34" charset="0"/>
                </a:rPr>
                <a:t>Error=0,087</a:t>
              </a:r>
            </a:p>
          </p:txBody>
        </p:sp>
        <p:graphicFrame>
          <p:nvGraphicFramePr>
            <p:cNvPr id="127" name="Objeto 126">
              <a:extLst>
                <a:ext uri="{FF2B5EF4-FFF2-40B4-BE49-F238E27FC236}">
                  <a16:creationId xmlns:a16="http://schemas.microsoft.com/office/drawing/2014/main" id="{BF41B766-AA5A-7048-82CE-978349359C0E}"/>
                </a:ext>
              </a:extLst>
            </p:cNvPr>
            <p:cNvGraphicFramePr>
              <a:graphicFrameLocks noChangeAspect="1"/>
            </p:cNvGraphicFramePr>
            <p:nvPr>
              <p:extLst>
                <p:ext uri="{D42A27DB-BD31-4B8C-83A1-F6EECF244321}">
                  <p14:modId xmlns:p14="http://schemas.microsoft.com/office/powerpoint/2010/main" val="290902345"/>
                </p:ext>
              </p:extLst>
            </p:nvPr>
          </p:nvGraphicFramePr>
          <p:xfrm>
            <a:off x="1798003" y="1282954"/>
            <a:ext cx="1655762" cy="2376488"/>
          </p:xfrm>
          <a:graphic>
            <a:graphicData uri="http://schemas.openxmlformats.org/presentationml/2006/ole">
              <mc:AlternateContent xmlns:mc="http://schemas.openxmlformats.org/markup-compatibility/2006">
                <mc:Choice xmlns:v="urn:schemas-microsoft-com:vml" Requires="v">
                  <p:oleObj spid="_x0000_s1317" name="Prism Project" r:id="rId42" imgW="1656000" imgH="2376000" progId="Prism5.Document">
                    <p:embed/>
                  </p:oleObj>
                </mc:Choice>
                <mc:Fallback>
                  <p:oleObj name="Prism Project" r:id="rId42" imgW="1656000" imgH="2376000" progId="Prism5.Document">
                    <p:embed/>
                    <p:pic>
                      <p:nvPicPr>
                        <p:cNvPr id="12" name="Objeto 11"/>
                        <p:cNvPicPr/>
                        <p:nvPr/>
                      </p:nvPicPr>
                      <p:blipFill>
                        <a:blip r:embed="rId43"/>
                        <a:stretch>
                          <a:fillRect/>
                        </a:stretch>
                      </p:blipFill>
                      <p:spPr>
                        <a:xfrm>
                          <a:off x="1798003" y="1282954"/>
                          <a:ext cx="1655762" cy="2376488"/>
                        </a:xfrm>
                        <a:prstGeom prst="rect">
                          <a:avLst/>
                        </a:prstGeom>
                      </p:spPr>
                    </p:pic>
                  </p:oleObj>
                </mc:Fallback>
              </mc:AlternateContent>
            </a:graphicData>
          </a:graphic>
        </p:graphicFrame>
        <p:sp>
          <p:nvSpPr>
            <p:cNvPr id="128" name="CuadroTexto 127">
              <a:extLst>
                <a:ext uri="{FF2B5EF4-FFF2-40B4-BE49-F238E27FC236}">
                  <a16:creationId xmlns:a16="http://schemas.microsoft.com/office/drawing/2014/main" id="{E9A8BD79-5605-F947-A0DC-24B5ECBC9C4F}"/>
                </a:ext>
              </a:extLst>
            </p:cNvPr>
            <p:cNvSpPr txBox="1"/>
            <p:nvPr/>
          </p:nvSpPr>
          <p:spPr>
            <a:xfrm>
              <a:off x="2204401" y="3374440"/>
              <a:ext cx="420718" cy="449335"/>
            </a:xfrm>
            <a:prstGeom prst="rect">
              <a:avLst/>
            </a:prstGeom>
            <a:noFill/>
          </p:spPr>
          <p:txBody>
            <a:bodyPr wrap="none" rtlCol="0">
              <a:spAutoFit/>
            </a:bodyPr>
            <a:lstStyle/>
            <a:p>
              <a:pPr algn="ctr"/>
              <a:r>
                <a:rPr lang="es-ES" sz="1600" b="1" dirty="0" err="1">
                  <a:cs typeface="Arial" panose="020B0604020202020204" pitchFamily="34" charset="0"/>
                </a:rPr>
                <a:t>With</a:t>
              </a:r>
              <a:endParaRPr lang="es-ES" sz="1600" b="1" dirty="0">
                <a:cs typeface="Arial" panose="020B0604020202020204" pitchFamily="34" charset="0"/>
              </a:endParaRPr>
            </a:p>
            <a:p>
              <a:pPr algn="ctr"/>
              <a:r>
                <a:rPr lang="es-ES" sz="1600" b="1" dirty="0">
                  <a:cs typeface="Arial" panose="020B0604020202020204" pitchFamily="34" charset="0"/>
                </a:rPr>
                <a:t>TD</a:t>
              </a:r>
            </a:p>
          </p:txBody>
        </p:sp>
        <p:sp>
          <p:nvSpPr>
            <p:cNvPr id="129" name="CuadroTexto 128">
              <a:extLst>
                <a:ext uri="{FF2B5EF4-FFF2-40B4-BE49-F238E27FC236}">
                  <a16:creationId xmlns:a16="http://schemas.microsoft.com/office/drawing/2014/main" id="{387BD624-0D12-434C-9457-BFC106F59AE7}"/>
                </a:ext>
              </a:extLst>
            </p:cNvPr>
            <p:cNvSpPr txBox="1"/>
            <p:nvPr/>
          </p:nvSpPr>
          <p:spPr>
            <a:xfrm>
              <a:off x="2892535" y="3374438"/>
              <a:ext cx="300737" cy="449335"/>
            </a:xfrm>
            <a:prstGeom prst="rect">
              <a:avLst/>
            </a:prstGeom>
            <a:noFill/>
          </p:spPr>
          <p:txBody>
            <a:bodyPr wrap="none" rtlCol="0">
              <a:spAutoFit/>
            </a:bodyPr>
            <a:lstStyle/>
            <a:p>
              <a:pPr algn="ctr"/>
              <a:r>
                <a:rPr lang="es-ES" sz="1600" b="1" dirty="0">
                  <a:cs typeface="Arial" panose="020B0604020202020204" pitchFamily="34" charset="0"/>
                </a:rPr>
                <a:t>No</a:t>
              </a:r>
            </a:p>
            <a:p>
              <a:pPr algn="ctr"/>
              <a:r>
                <a:rPr lang="es-ES" sz="1600" b="1" dirty="0">
                  <a:cs typeface="Arial" panose="020B0604020202020204" pitchFamily="34" charset="0"/>
                </a:rPr>
                <a:t>TD</a:t>
              </a:r>
            </a:p>
          </p:txBody>
        </p:sp>
        <p:sp>
          <p:nvSpPr>
            <p:cNvPr id="130" name="CuadroTexto 129">
              <a:extLst>
                <a:ext uri="{FF2B5EF4-FFF2-40B4-BE49-F238E27FC236}">
                  <a16:creationId xmlns:a16="http://schemas.microsoft.com/office/drawing/2014/main" id="{4D70014C-416B-1541-930D-FB5AF1F1AACD}"/>
                </a:ext>
              </a:extLst>
            </p:cNvPr>
            <p:cNvSpPr txBox="1"/>
            <p:nvPr/>
          </p:nvSpPr>
          <p:spPr>
            <a:xfrm>
              <a:off x="2586298" y="1449767"/>
              <a:ext cx="603493" cy="260141"/>
            </a:xfrm>
            <a:prstGeom prst="rect">
              <a:avLst/>
            </a:prstGeom>
            <a:noFill/>
          </p:spPr>
          <p:txBody>
            <a:bodyPr wrap="none" rtlCol="0">
              <a:spAutoFit/>
            </a:bodyPr>
            <a:lstStyle/>
            <a:p>
              <a:r>
                <a:rPr lang="es-ES" sz="1600" dirty="0">
                  <a:cs typeface="Arial" panose="020B0604020202020204" pitchFamily="34" charset="0"/>
                </a:rPr>
                <a:t>p=0,012</a:t>
              </a:r>
            </a:p>
          </p:txBody>
        </p:sp>
        <p:pic>
          <p:nvPicPr>
            <p:cNvPr id="131" name="Imagen 130">
              <a:extLst>
                <a:ext uri="{FF2B5EF4-FFF2-40B4-BE49-F238E27FC236}">
                  <a16:creationId xmlns:a16="http://schemas.microsoft.com/office/drawing/2014/main" id="{46D99ED9-569A-F84B-9A30-AD1822896CD3}"/>
                </a:ext>
              </a:extLst>
            </p:cNvPr>
            <p:cNvPicPr>
              <a:picLocks noChangeAspect="1"/>
            </p:cNvPicPr>
            <p:nvPr/>
          </p:nvPicPr>
          <p:blipFill>
            <a:blip r:embed="rId44"/>
            <a:stretch>
              <a:fillRect/>
            </a:stretch>
          </p:blipFill>
          <p:spPr>
            <a:xfrm>
              <a:off x="3187498" y="3959841"/>
              <a:ext cx="3060000" cy="2462347"/>
            </a:xfrm>
            <a:prstGeom prst="rect">
              <a:avLst/>
            </a:prstGeom>
          </p:spPr>
        </p:pic>
        <p:graphicFrame>
          <p:nvGraphicFramePr>
            <p:cNvPr id="132" name="Objeto 131">
              <a:extLst>
                <a:ext uri="{FF2B5EF4-FFF2-40B4-BE49-F238E27FC236}">
                  <a16:creationId xmlns:a16="http://schemas.microsoft.com/office/drawing/2014/main" id="{EFF343EE-8DC7-1541-B895-269556B39153}"/>
                </a:ext>
              </a:extLst>
            </p:cNvPr>
            <p:cNvGraphicFramePr>
              <a:graphicFrameLocks noChangeAspect="1"/>
            </p:cNvGraphicFramePr>
            <p:nvPr>
              <p:extLst>
                <p:ext uri="{D42A27DB-BD31-4B8C-83A1-F6EECF244321}">
                  <p14:modId xmlns:p14="http://schemas.microsoft.com/office/powerpoint/2010/main" val="662524740"/>
                </p:ext>
              </p:extLst>
            </p:nvPr>
          </p:nvGraphicFramePr>
          <p:xfrm>
            <a:off x="1813770" y="3902665"/>
            <a:ext cx="1655762" cy="2376488"/>
          </p:xfrm>
          <a:graphic>
            <a:graphicData uri="http://schemas.openxmlformats.org/presentationml/2006/ole">
              <mc:AlternateContent xmlns:mc="http://schemas.openxmlformats.org/markup-compatibility/2006">
                <mc:Choice xmlns:v="urn:schemas-microsoft-com:vml" Requires="v">
                  <p:oleObj spid="_x0000_s1318" name="Prism Project" r:id="rId45" imgW="1656000" imgH="2376000" progId="Prism5.Document">
                    <p:embed/>
                  </p:oleObj>
                </mc:Choice>
                <mc:Fallback>
                  <p:oleObj name="Prism Project" r:id="rId45" imgW="1656000" imgH="2376000" progId="Prism5.Document">
                    <p:embed/>
                    <p:pic>
                      <p:nvPicPr>
                        <p:cNvPr id="16" name="Objeto 15"/>
                        <p:cNvPicPr/>
                        <p:nvPr/>
                      </p:nvPicPr>
                      <p:blipFill>
                        <a:blip r:embed="rId46"/>
                        <a:stretch>
                          <a:fillRect/>
                        </a:stretch>
                      </p:blipFill>
                      <p:spPr>
                        <a:xfrm>
                          <a:off x="1813770" y="3902665"/>
                          <a:ext cx="1655762" cy="2376488"/>
                        </a:xfrm>
                        <a:prstGeom prst="rect">
                          <a:avLst/>
                        </a:prstGeom>
                      </p:spPr>
                    </p:pic>
                  </p:oleObj>
                </mc:Fallback>
              </mc:AlternateContent>
            </a:graphicData>
          </a:graphic>
        </p:graphicFrame>
        <p:sp>
          <p:nvSpPr>
            <p:cNvPr id="133" name="CuadroTexto 132">
              <a:extLst>
                <a:ext uri="{FF2B5EF4-FFF2-40B4-BE49-F238E27FC236}">
                  <a16:creationId xmlns:a16="http://schemas.microsoft.com/office/drawing/2014/main" id="{C1113020-F978-514D-BB8C-85F297709D2D}"/>
                </a:ext>
              </a:extLst>
            </p:cNvPr>
            <p:cNvSpPr txBox="1"/>
            <p:nvPr/>
          </p:nvSpPr>
          <p:spPr>
            <a:xfrm>
              <a:off x="4084727" y="5461777"/>
              <a:ext cx="1628375" cy="638529"/>
            </a:xfrm>
            <a:prstGeom prst="rect">
              <a:avLst/>
            </a:prstGeom>
            <a:noFill/>
          </p:spPr>
          <p:txBody>
            <a:bodyPr wrap="none" rtlCol="0">
              <a:spAutoFit/>
            </a:bodyPr>
            <a:lstStyle/>
            <a:p>
              <a:pPr algn="r"/>
              <a:r>
                <a:rPr lang="es-ES" sz="1600" dirty="0">
                  <a:cs typeface="Arial" panose="020B0604020202020204" pitchFamily="34" charset="0"/>
                </a:rPr>
                <a:t>AUC= 0,655 [0,506-0,805]</a:t>
              </a:r>
            </a:p>
            <a:p>
              <a:pPr algn="r"/>
              <a:r>
                <a:rPr lang="es-ES" sz="1600" dirty="0">
                  <a:cs typeface="Arial" panose="020B0604020202020204" pitchFamily="34" charset="0"/>
                </a:rPr>
                <a:t>p=0,048</a:t>
              </a:r>
            </a:p>
            <a:p>
              <a:pPr algn="r"/>
              <a:r>
                <a:rPr lang="es-ES" sz="1600" dirty="0">
                  <a:cs typeface="Arial" panose="020B0604020202020204" pitchFamily="34" charset="0"/>
                </a:rPr>
                <a:t>Error=0,076</a:t>
              </a:r>
            </a:p>
          </p:txBody>
        </p:sp>
        <p:sp>
          <p:nvSpPr>
            <p:cNvPr id="134" name="CuadroTexto 133">
              <a:extLst>
                <a:ext uri="{FF2B5EF4-FFF2-40B4-BE49-F238E27FC236}">
                  <a16:creationId xmlns:a16="http://schemas.microsoft.com/office/drawing/2014/main" id="{0487C038-171D-6A45-BCAD-6F749929E106}"/>
                </a:ext>
              </a:extLst>
            </p:cNvPr>
            <p:cNvSpPr txBox="1"/>
            <p:nvPr/>
          </p:nvSpPr>
          <p:spPr>
            <a:xfrm>
              <a:off x="4409770" y="3397146"/>
              <a:ext cx="852425" cy="260141"/>
            </a:xfrm>
            <a:prstGeom prst="rect">
              <a:avLst/>
            </a:prstGeom>
            <a:solidFill>
              <a:schemeClr val="bg1"/>
            </a:solidFill>
          </p:spPr>
          <p:txBody>
            <a:bodyPr wrap="none" rtlCol="0">
              <a:spAutoFit/>
            </a:bodyPr>
            <a:lstStyle/>
            <a:p>
              <a:r>
                <a:rPr lang="es-ES" sz="1600" b="1" dirty="0">
                  <a:cs typeface="Arial" panose="020B0604020202020204" pitchFamily="34" charset="0"/>
                </a:rPr>
                <a:t>1-Specificity</a:t>
              </a:r>
            </a:p>
          </p:txBody>
        </p:sp>
        <p:sp>
          <p:nvSpPr>
            <p:cNvPr id="135" name="CuadroTexto 134">
              <a:extLst>
                <a:ext uri="{FF2B5EF4-FFF2-40B4-BE49-F238E27FC236}">
                  <a16:creationId xmlns:a16="http://schemas.microsoft.com/office/drawing/2014/main" id="{17B786B0-F3A5-9447-BC8C-1A2C5DBB04A2}"/>
                </a:ext>
              </a:extLst>
            </p:cNvPr>
            <p:cNvSpPr txBox="1"/>
            <p:nvPr/>
          </p:nvSpPr>
          <p:spPr>
            <a:xfrm rot="16200000">
              <a:off x="3295190" y="2353479"/>
              <a:ext cx="816884" cy="236822"/>
            </a:xfrm>
            <a:prstGeom prst="rect">
              <a:avLst/>
            </a:prstGeom>
            <a:solidFill>
              <a:schemeClr val="bg1"/>
            </a:solidFill>
          </p:spPr>
          <p:txBody>
            <a:bodyPr wrap="none" rtlCol="0">
              <a:spAutoFit/>
            </a:bodyPr>
            <a:lstStyle/>
            <a:p>
              <a:r>
                <a:rPr lang="es-ES" sz="1600" b="1" dirty="0" err="1">
                  <a:cs typeface="Arial" panose="020B0604020202020204" pitchFamily="34" charset="0"/>
                </a:rPr>
                <a:t>Sensitivity</a:t>
              </a:r>
              <a:endParaRPr lang="es-ES" sz="1600" b="1" dirty="0">
                <a:cs typeface="Arial" panose="020B0604020202020204" pitchFamily="34" charset="0"/>
              </a:endParaRPr>
            </a:p>
          </p:txBody>
        </p:sp>
        <p:sp>
          <p:nvSpPr>
            <p:cNvPr id="136" name="CuadroTexto 135">
              <a:extLst>
                <a:ext uri="{FF2B5EF4-FFF2-40B4-BE49-F238E27FC236}">
                  <a16:creationId xmlns:a16="http://schemas.microsoft.com/office/drawing/2014/main" id="{9F83AFAF-8173-1241-A92E-C8685FB5F993}"/>
                </a:ext>
              </a:extLst>
            </p:cNvPr>
            <p:cNvSpPr txBox="1"/>
            <p:nvPr/>
          </p:nvSpPr>
          <p:spPr>
            <a:xfrm rot="16200000">
              <a:off x="3279287" y="4994881"/>
              <a:ext cx="816884" cy="236822"/>
            </a:xfrm>
            <a:prstGeom prst="rect">
              <a:avLst/>
            </a:prstGeom>
            <a:solidFill>
              <a:schemeClr val="bg1"/>
            </a:solidFill>
          </p:spPr>
          <p:txBody>
            <a:bodyPr wrap="none" rtlCol="0">
              <a:spAutoFit/>
            </a:bodyPr>
            <a:lstStyle/>
            <a:p>
              <a:r>
                <a:rPr lang="es-ES" sz="1600" b="1" dirty="0" err="1">
                  <a:cs typeface="Arial" panose="020B0604020202020204" pitchFamily="34" charset="0"/>
                </a:rPr>
                <a:t>Sensitivity</a:t>
              </a:r>
              <a:endParaRPr lang="es-ES" sz="1600" b="1" dirty="0">
                <a:cs typeface="Arial" panose="020B0604020202020204" pitchFamily="34" charset="0"/>
              </a:endParaRPr>
            </a:p>
          </p:txBody>
        </p:sp>
        <p:sp>
          <p:nvSpPr>
            <p:cNvPr id="137" name="Rectángulo 136">
              <a:extLst>
                <a:ext uri="{FF2B5EF4-FFF2-40B4-BE49-F238E27FC236}">
                  <a16:creationId xmlns:a16="http://schemas.microsoft.com/office/drawing/2014/main" id="{5B9A0C55-60F2-B648-813E-2F2690292D4F}"/>
                </a:ext>
              </a:extLst>
            </p:cNvPr>
            <p:cNvSpPr/>
            <p:nvPr/>
          </p:nvSpPr>
          <p:spPr>
            <a:xfrm>
              <a:off x="4384937" y="1337261"/>
              <a:ext cx="635725" cy="1414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600"/>
            </a:p>
          </p:txBody>
        </p:sp>
        <p:sp>
          <p:nvSpPr>
            <p:cNvPr id="138" name="Rectángulo 137">
              <a:extLst>
                <a:ext uri="{FF2B5EF4-FFF2-40B4-BE49-F238E27FC236}">
                  <a16:creationId xmlns:a16="http://schemas.microsoft.com/office/drawing/2014/main" id="{3CA880D9-63D9-514C-927E-70A8C2AC169B}"/>
                </a:ext>
              </a:extLst>
            </p:cNvPr>
            <p:cNvSpPr/>
            <p:nvPr/>
          </p:nvSpPr>
          <p:spPr>
            <a:xfrm>
              <a:off x="4386453" y="3952535"/>
              <a:ext cx="635725" cy="1414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600"/>
            </a:p>
          </p:txBody>
        </p:sp>
        <p:sp>
          <p:nvSpPr>
            <p:cNvPr id="139" name="Rectángulo 138">
              <a:extLst>
                <a:ext uri="{FF2B5EF4-FFF2-40B4-BE49-F238E27FC236}">
                  <a16:creationId xmlns:a16="http://schemas.microsoft.com/office/drawing/2014/main" id="{3763054A-9843-2348-A571-8238CB6B8CCE}"/>
                </a:ext>
              </a:extLst>
            </p:cNvPr>
            <p:cNvSpPr/>
            <p:nvPr/>
          </p:nvSpPr>
          <p:spPr>
            <a:xfrm>
              <a:off x="3733310" y="6218234"/>
              <a:ext cx="1908233" cy="1980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600"/>
            </a:p>
          </p:txBody>
        </p:sp>
        <p:sp>
          <p:nvSpPr>
            <p:cNvPr id="140" name="CuadroTexto 139">
              <a:extLst>
                <a:ext uri="{FF2B5EF4-FFF2-40B4-BE49-F238E27FC236}">
                  <a16:creationId xmlns:a16="http://schemas.microsoft.com/office/drawing/2014/main" id="{1E9423BF-3D93-1E4D-89AD-D09957BC7061}"/>
                </a:ext>
              </a:extLst>
            </p:cNvPr>
            <p:cNvSpPr txBox="1"/>
            <p:nvPr/>
          </p:nvSpPr>
          <p:spPr>
            <a:xfrm>
              <a:off x="4393868" y="6038547"/>
              <a:ext cx="852425" cy="260141"/>
            </a:xfrm>
            <a:prstGeom prst="rect">
              <a:avLst/>
            </a:prstGeom>
            <a:solidFill>
              <a:schemeClr val="bg1"/>
            </a:solidFill>
          </p:spPr>
          <p:txBody>
            <a:bodyPr wrap="none" rtlCol="0">
              <a:spAutoFit/>
            </a:bodyPr>
            <a:lstStyle/>
            <a:p>
              <a:r>
                <a:rPr lang="es-ES" sz="1600" b="1" dirty="0">
                  <a:cs typeface="Arial" panose="020B0604020202020204" pitchFamily="34" charset="0"/>
                </a:rPr>
                <a:t>1-Specificity</a:t>
              </a:r>
            </a:p>
          </p:txBody>
        </p:sp>
        <p:sp>
          <p:nvSpPr>
            <p:cNvPr id="141" name="CuadroTexto 140">
              <a:extLst>
                <a:ext uri="{FF2B5EF4-FFF2-40B4-BE49-F238E27FC236}">
                  <a16:creationId xmlns:a16="http://schemas.microsoft.com/office/drawing/2014/main" id="{B9C235DB-A533-ED47-A346-4EF1F487C1EC}"/>
                </a:ext>
              </a:extLst>
            </p:cNvPr>
            <p:cNvSpPr txBox="1"/>
            <p:nvPr/>
          </p:nvSpPr>
          <p:spPr>
            <a:xfrm>
              <a:off x="2639261" y="4094260"/>
              <a:ext cx="603493" cy="260141"/>
            </a:xfrm>
            <a:prstGeom prst="rect">
              <a:avLst/>
            </a:prstGeom>
            <a:noFill/>
          </p:spPr>
          <p:txBody>
            <a:bodyPr wrap="none" rtlCol="0">
              <a:spAutoFit/>
            </a:bodyPr>
            <a:lstStyle/>
            <a:p>
              <a:r>
                <a:rPr lang="es-ES" sz="1600" dirty="0">
                  <a:cs typeface="Arial" panose="020B0604020202020204" pitchFamily="34" charset="0"/>
                </a:rPr>
                <a:t>p=0,048</a:t>
              </a:r>
            </a:p>
          </p:txBody>
        </p:sp>
        <p:sp>
          <p:nvSpPr>
            <p:cNvPr id="142" name="CuadroTexto 141">
              <a:extLst>
                <a:ext uri="{FF2B5EF4-FFF2-40B4-BE49-F238E27FC236}">
                  <a16:creationId xmlns:a16="http://schemas.microsoft.com/office/drawing/2014/main" id="{8A24A846-9B1F-3242-B9A3-BC0C9E697F09}"/>
                </a:ext>
              </a:extLst>
            </p:cNvPr>
            <p:cNvSpPr txBox="1"/>
            <p:nvPr/>
          </p:nvSpPr>
          <p:spPr>
            <a:xfrm>
              <a:off x="2095080" y="6020195"/>
              <a:ext cx="660187" cy="449335"/>
            </a:xfrm>
            <a:prstGeom prst="rect">
              <a:avLst/>
            </a:prstGeom>
            <a:noFill/>
          </p:spPr>
          <p:txBody>
            <a:bodyPr wrap="none" rtlCol="0">
              <a:spAutoFit/>
            </a:bodyPr>
            <a:lstStyle/>
            <a:p>
              <a:pPr algn="ctr"/>
              <a:r>
                <a:rPr lang="es-ES" sz="1600" b="1" dirty="0">
                  <a:cs typeface="Arial" panose="020B0604020202020204" pitchFamily="34" charset="0"/>
                </a:rPr>
                <a:t>GRF </a:t>
              </a:r>
            </a:p>
            <a:p>
              <a:pPr algn="ctr"/>
              <a:r>
                <a:rPr lang="es-ES" sz="1600" b="1" dirty="0" err="1">
                  <a:cs typeface="Arial" panose="020B0604020202020204" pitchFamily="34" charset="0"/>
                </a:rPr>
                <a:t>decrease</a:t>
              </a:r>
              <a:endParaRPr lang="es-ES" sz="1600" b="1" dirty="0">
                <a:cs typeface="Arial" panose="020B0604020202020204" pitchFamily="34" charset="0"/>
              </a:endParaRPr>
            </a:p>
          </p:txBody>
        </p:sp>
        <p:sp>
          <p:nvSpPr>
            <p:cNvPr id="143" name="CuadroTexto 142">
              <a:extLst>
                <a:ext uri="{FF2B5EF4-FFF2-40B4-BE49-F238E27FC236}">
                  <a16:creationId xmlns:a16="http://schemas.microsoft.com/office/drawing/2014/main" id="{F50CC02B-DAFE-2C4E-B48B-4320585A0F76}"/>
                </a:ext>
              </a:extLst>
            </p:cNvPr>
            <p:cNvSpPr txBox="1"/>
            <p:nvPr/>
          </p:nvSpPr>
          <p:spPr>
            <a:xfrm>
              <a:off x="2740641" y="6002775"/>
              <a:ext cx="660187" cy="638529"/>
            </a:xfrm>
            <a:prstGeom prst="rect">
              <a:avLst/>
            </a:prstGeom>
            <a:noFill/>
          </p:spPr>
          <p:txBody>
            <a:bodyPr wrap="none" rtlCol="0">
              <a:spAutoFit/>
            </a:bodyPr>
            <a:lstStyle/>
            <a:p>
              <a:pPr algn="ctr"/>
              <a:r>
                <a:rPr lang="es-ES" sz="1600" b="1" dirty="0">
                  <a:cs typeface="Arial" panose="020B0604020202020204" pitchFamily="34" charset="0"/>
                </a:rPr>
                <a:t>No</a:t>
              </a:r>
            </a:p>
            <a:p>
              <a:pPr algn="ctr"/>
              <a:r>
                <a:rPr lang="es-ES" sz="1600" b="1" dirty="0">
                  <a:cs typeface="Arial" panose="020B0604020202020204" pitchFamily="34" charset="0"/>
                </a:rPr>
                <a:t>GFR</a:t>
              </a:r>
            </a:p>
            <a:p>
              <a:pPr algn="ctr"/>
              <a:r>
                <a:rPr lang="es-ES" sz="1600" b="1" dirty="0" err="1">
                  <a:cs typeface="Arial" panose="020B0604020202020204" pitchFamily="34" charset="0"/>
                </a:rPr>
                <a:t>decrease</a:t>
              </a:r>
              <a:endParaRPr lang="es-ES" sz="1600" b="1" dirty="0">
                <a:cs typeface="Arial" panose="020B0604020202020204" pitchFamily="34" charset="0"/>
              </a:endParaRPr>
            </a:p>
          </p:txBody>
        </p:sp>
        <p:sp>
          <p:nvSpPr>
            <p:cNvPr id="144" name="CuadroTexto 143">
              <a:extLst>
                <a:ext uri="{FF2B5EF4-FFF2-40B4-BE49-F238E27FC236}">
                  <a16:creationId xmlns:a16="http://schemas.microsoft.com/office/drawing/2014/main" id="{1126FEA6-81E6-B74C-973D-C40C6EAF8FA0}"/>
                </a:ext>
              </a:extLst>
            </p:cNvPr>
            <p:cNvSpPr txBox="1"/>
            <p:nvPr/>
          </p:nvSpPr>
          <p:spPr>
            <a:xfrm>
              <a:off x="1554618" y="1358699"/>
              <a:ext cx="216638" cy="260141"/>
            </a:xfrm>
            <a:prstGeom prst="rect">
              <a:avLst/>
            </a:prstGeom>
            <a:noFill/>
          </p:spPr>
          <p:txBody>
            <a:bodyPr wrap="none" rtlCol="0">
              <a:spAutoFit/>
            </a:bodyPr>
            <a:lstStyle/>
            <a:p>
              <a:r>
                <a:rPr lang="es-ES" sz="1600" b="1" dirty="0">
                  <a:cs typeface="Arial" panose="020B0604020202020204" pitchFamily="34" charset="0"/>
                </a:rPr>
                <a:t>A</a:t>
              </a:r>
            </a:p>
          </p:txBody>
        </p:sp>
        <p:sp>
          <p:nvSpPr>
            <p:cNvPr id="145" name="CuadroTexto 144">
              <a:extLst>
                <a:ext uri="{FF2B5EF4-FFF2-40B4-BE49-F238E27FC236}">
                  <a16:creationId xmlns:a16="http://schemas.microsoft.com/office/drawing/2014/main" id="{1097FA59-668A-2F4D-A972-EE442478C90A}"/>
                </a:ext>
              </a:extLst>
            </p:cNvPr>
            <p:cNvSpPr txBox="1"/>
            <p:nvPr/>
          </p:nvSpPr>
          <p:spPr>
            <a:xfrm>
              <a:off x="1500292" y="3975999"/>
              <a:ext cx="209910" cy="260141"/>
            </a:xfrm>
            <a:prstGeom prst="rect">
              <a:avLst/>
            </a:prstGeom>
            <a:noFill/>
          </p:spPr>
          <p:txBody>
            <a:bodyPr wrap="none" rtlCol="0">
              <a:spAutoFit/>
            </a:bodyPr>
            <a:lstStyle/>
            <a:p>
              <a:r>
                <a:rPr lang="es-ES" sz="1600" b="1" dirty="0">
                  <a:cs typeface="Arial" panose="020B0604020202020204" pitchFamily="34" charset="0"/>
                </a:rPr>
                <a:t>B</a:t>
              </a:r>
            </a:p>
          </p:txBody>
        </p:sp>
        <p:sp>
          <p:nvSpPr>
            <p:cNvPr id="146" name="CuadroTexto 145">
              <a:extLst>
                <a:ext uri="{FF2B5EF4-FFF2-40B4-BE49-F238E27FC236}">
                  <a16:creationId xmlns:a16="http://schemas.microsoft.com/office/drawing/2014/main" id="{282659A4-0FBD-C24B-82D8-0FA9144DEFBB}"/>
                </a:ext>
              </a:extLst>
            </p:cNvPr>
            <p:cNvSpPr txBox="1"/>
            <p:nvPr/>
          </p:nvSpPr>
          <p:spPr>
            <a:xfrm>
              <a:off x="3901752" y="1484687"/>
              <a:ext cx="735942" cy="260141"/>
            </a:xfrm>
            <a:prstGeom prst="rect">
              <a:avLst/>
            </a:prstGeom>
            <a:noFill/>
          </p:spPr>
          <p:txBody>
            <a:bodyPr wrap="none" rtlCol="0">
              <a:spAutoFit/>
            </a:bodyPr>
            <a:lstStyle/>
            <a:p>
              <a:r>
                <a:rPr lang="es-ES" sz="1600" b="1" dirty="0">
                  <a:cs typeface="Arial" panose="020B0604020202020204" pitchFamily="34" charset="0"/>
                </a:rPr>
                <a:t>miR-Let7d</a:t>
              </a:r>
            </a:p>
          </p:txBody>
        </p:sp>
      </p:grpSp>
      <p:sp>
        <p:nvSpPr>
          <p:cNvPr id="147" name="CuadroTexto 146">
            <a:extLst>
              <a:ext uri="{FF2B5EF4-FFF2-40B4-BE49-F238E27FC236}">
                <a16:creationId xmlns:a16="http://schemas.microsoft.com/office/drawing/2014/main" id="{7BB9AEC7-42B6-674F-BC2E-D42C98ED10A9}"/>
              </a:ext>
            </a:extLst>
          </p:cNvPr>
          <p:cNvSpPr txBox="1"/>
          <p:nvPr/>
        </p:nvSpPr>
        <p:spPr>
          <a:xfrm>
            <a:off x="36618173" y="18098682"/>
            <a:ext cx="4692768" cy="5509200"/>
          </a:xfrm>
          <a:prstGeom prst="rect">
            <a:avLst/>
          </a:prstGeom>
          <a:noFill/>
        </p:spPr>
        <p:txBody>
          <a:bodyPr wrap="square" rtlCol="0">
            <a:spAutoFit/>
          </a:bodyPr>
          <a:lstStyle/>
          <a:p>
            <a:pPr algn="just"/>
            <a:r>
              <a:rPr lang="es-ES" sz="1600" b="1" dirty="0">
                <a:cs typeface="Arial" panose="020B0604020202020204" pitchFamily="34" charset="0"/>
              </a:rPr>
              <a:t>Figure 7</a:t>
            </a:r>
            <a:r>
              <a:rPr lang="es-ES" sz="1600" dirty="0">
                <a:cs typeface="Arial" panose="020B0604020202020204" pitchFamily="34" charset="0"/>
              </a:rPr>
              <a:t>: A. </a:t>
            </a:r>
            <a:r>
              <a:rPr lang="es-ES" sz="1600" dirty="0" err="1">
                <a:cs typeface="Arial" panose="020B0604020202020204" pitchFamily="34" charset="0"/>
              </a:rPr>
              <a:t>Differences</a:t>
            </a:r>
            <a:r>
              <a:rPr lang="es-ES" sz="1600" dirty="0">
                <a:cs typeface="Arial" panose="020B0604020202020204" pitchFamily="34" charset="0"/>
              </a:rPr>
              <a:t> of </a:t>
            </a:r>
            <a:r>
              <a:rPr lang="es-ES" sz="1600" dirty="0" err="1">
                <a:cs typeface="Arial" panose="020B0604020202020204" pitchFamily="34" charset="0"/>
              </a:rPr>
              <a:t>the</a:t>
            </a:r>
            <a:r>
              <a:rPr lang="es-ES" sz="1600" dirty="0">
                <a:cs typeface="Arial" panose="020B0604020202020204" pitchFamily="34" charset="0"/>
              </a:rPr>
              <a:t> </a:t>
            </a:r>
            <a:r>
              <a:rPr lang="es-ES" sz="1600" dirty="0" err="1">
                <a:cs typeface="Arial" panose="020B0604020202020204" pitchFamily="34" charset="0"/>
              </a:rPr>
              <a:t>relative</a:t>
            </a:r>
            <a:r>
              <a:rPr lang="es-ES" sz="1600" dirty="0">
                <a:cs typeface="Arial" panose="020B0604020202020204" pitchFamily="34" charset="0"/>
              </a:rPr>
              <a:t> </a:t>
            </a:r>
            <a:r>
              <a:rPr lang="es-ES" sz="1600" dirty="0" err="1">
                <a:cs typeface="Arial" panose="020B0604020202020204" pitchFamily="34" charset="0"/>
              </a:rPr>
              <a:t>expression</a:t>
            </a:r>
            <a:r>
              <a:rPr lang="es-ES" sz="1600" dirty="0">
                <a:cs typeface="Arial" panose="020B0604020202020204" pitchFamily="34" charset="0"/>
              </a:rPr>
              <a:t> </a:t>
            </a:r>
            <a:r>
              <a:rPr lang="es-ES" sz="1600" dirty="0" err="1">
                <a:cs typeface="Arial" panose="020B0604020202020204" pitchFamily="34" charset="0"/>
              </a:rPr>
              <a:t>levels</a:t>
            </a:r>
            <a:r>
              <a:rPr lang="es-ES" sz="1600" dirty="0">
                <a:cs typeface="Arial" panose="020B0604020202020204" pitchFamily="34" charset="0"/>
              </a:rPr>
              <a:t> of miR-Let7d (</a:t>
            </a:r>
            <a:r>
              <a:rPr lang="en-US" sz="1600" dirty="0">
                <a:ea typeface="Calibri" panose="020F0502020204030204" pitchFamily="34" charset="0"/>
              </a:rPr>
              <a:t>log</a:t>
            </a:r>
            <a:r>
              <a:rPr lang="en-US" sz="1600" baseline="-25000" dirty="0">
                <a:ea typeface="Calibri" panose="020F0502020204030204" pitchFamily="34" charset="0"/>
              </a:rPr>
              <a:t>2</a:t>
            </a:r>
            <a:r>
              <a:rPr lang="en-US" sz="1600" dirty="0">
                <a:ea typeface="Calibri" panose="020F0502020204030204" pitchFamily="34" charset="0"/>
              </a:rPr>
              <a:t> 2</a:t>
            </a:r>
            <a:r>
              <a:rPr lang="en-US" sz="1600" baseline="30000" dirty="0">
                <a:ea typeface="Calibri" panose="020F0502020204030204" pitchFamily="34" charset="0"/>
              </a:rPr>
              <a:t>-ΔCt</a:t>
            </a:r>
            <a:r>
              <a:rPr lang="es-ES" sz="1600" dirty="0">
                <a:cs typeface="Arial" panose="020B0604020202020204" pitchFamily="34" charset="0"/>
              </a:rPr>
              <a:t>) </a:t>
            </a:r>
            <a:r>
              <a:rPr lang="es-ES" sz="1600" dirty="0" err="1">
                <a:cs typeface="Arial" panose="020B0604020202020204" pitchFamily="34" charset="0"/>
              </a:rPr>
              <a:t>between</a:t>
            </a:r>
            <a:r>
              <a:rPr lang="es-ES" sz="1600" dirty="0">
                <a:cs typeface="Arial" panose="020B0604020202020204" pitchFamily="34" charset="0"/>
              </a:rPr>
              <a:t> </a:t>
            </a:r>
            <a:r>
              <a:rPr lang="es-ES" sz="1600" dirty="0" err="1">
                <a:cs typeface="Arial" panose="020B0604020202020204" pitchFamily="34" charset="0"/>
              </a:rPr>
              <a:t>individuals</a:t>
            </a:r>
            <a:r>
              <a:rPr lang="es-ES" sz="1600" dirty="0">
                <a:cs typeface="Arial" panose="020B0604020202020204" pitchFamily="34" charset="0"/>
              </a:rPr>
              <a:t> </a:t>
            </a:r>
            <a:r>
              <a:rPr lang="es-ES" sz="1600" dirty="0" err="1">
                <a:cs typeface="Arial" panose="020B0604020202020204" pitchFamily="34" charset="0"/>
              </a:rPr>
              <a:t>with</a:t>
            </a:r>
            <a:r>
              <a:rPr lang="es-ES" sz="1600" dirty="0">
                <a:cs typeface="Arial" panose="020B0604020202020204" pitchFamily="34" charset="0"/>
              </a:rPr>
              <a:t> tubular </a:t>
            </a:r>
            <a:r>
              <a:rPr lang="es-ES" sz="1600" dirty="0" err="1">
                <a:cs typeface="Arial" panose="020B0604020202020204" pitchFamily="34" charset="0"/>
              </a:rPr>
              <a:t>dysfunction</a:t>
            </a:r>
            <a:r>
              <a:rPr lang="es-ES" sz="1600" dirty="0">
                <a:cs typeface="Arial" panose="020B0604020202020204" pitchFamily="34" charset="0"/>
              </a:rPr>
              <a:t> (TD) and </a:t>
            </a:r>
            <a:r>
              <a:rPr lang="es-ES" sz="1600" dirty="0" err="1">
                <a:cs typeface="Arial" panose="020B0604020202020204" pitchFamily="34" charset="0"/>
              </a:rPr>
              <a:t>with</a:t>
            </a:r>
            <a:r>
              <a:rPr lang="es-ES" sz="1600" dirty="0">
                <a:cs typeface="Arial" panose="020B0604020202020204" pitchFamily="34" charset="0"/>
              </a:rPr>
              <a:t> no TD (</a:t>
            </a:r>
            <a:r>
              <a:rPr lang="es-ES" sz="1600" dirty="0" err="1">
                <a:cs typeface="Arial" panose="020B0604020202020204" pitchFamily="34" charset="0"/>
              </a:rPr>
              <a:t>left</a:t>
            </a:r>
            <a:r>
              <a:rPr lang="es-ES" sz="1600" dirty="0">
                <a:cs typeface="Arial" panose="020B0604020202020204" pitchFamily="34" charset="0"/>
              </a:rPr>
              <a:t> </a:t>
            </a:r>
            <a:r>
              <a:rPr lang="es-ES" sz="1600" dirty="0" err="1">
                <a:cs typeface="Arial" panose="020B0604020202020204" pitchFamily="34" charset="0"/>
              </a:rPr>
              <a:t>side</a:t>
            </a:r>
            <a:r>
              <a:rPr lang="es-ES" sz="1600" dirty="0">
                <a:cs typeface="Arial" panose="020B0604020202020204" pitchFamily="34" charset="0"/>
              </a:rPr>
              <a:t>) </a:t>
            </a:r>
            <a:r>
              <a:rPr lang="es-ES" sz="1600" dirty="0" err="1">
                <a:cs typeface="Arial" panose="020B0604020202020204" pitchFamily="34" charset="0"/>
              </a:rPr>
              <a:t>after</a:t>
            </a:r>
            <a:r>
              <a:rPr lang="es-ES" sz="1600" dirty="0">
                <a:cs typeface="Arial" panose="020B0604020202020204" pitchFamily="34" charset="0"/>
              </a:rPr>
              <a:t> a median time of </a:t>
            </a:r>
            <a:r>
              <a:rPr lang="es-ES" sz="1600" dirty="0" err="1">
                <a:cs typeface="Arial" panose="020B0604020202020204" pitchFamily="34" charset="0"/>
              </a:rPr>
              <a:t>follow</a:t>
            </a:r>
            <a:r>
              <a:rPr lang="es-ES" sz="1600" dirty="0">
                <a:cs typeface="Arial" panose="020B0604020202020204" pitchFamily="34" charset="0"/>
              </a:rPr>
              <a:t> up of 9 </a:t>
            </a:r>
            <a:r>
              <a:rPr lang="es-ES" sz="1600" dirty="0" err="1">
                <a:cs typeface="Arial" panose="020B0604020202020204" pitchFamily="34" charset="0"/>
              </a:rPr>
              <a:t>months</a:t>
            </a:r>
            <a:r>
              <a:rPr lang="es-ES" sz="1600" dirty="0">
                <a:cs typeface="Arial" panose="020B0604020202020204" pitchFamily="34" charset="0"/>
              </a:rPr>
              <a:t>. Receiver </a:t>
            </a:r>
            <a:r>
              <a:rPr lang="es-ES" sz="1600" dirty="0" err="1">
                <a:cs typeface="Arial" panose="020B0604020202020204" pitchFamily="34" charset="0"/>
              </a:rPr>
              <a:t>operating</a:t>
            </a:r>
            <a:r>
              <a:rPr lang="es-ES" sz="1600" dirty="0">
                <a:cs typeface="Arial" panose="020B0604020202020204" pitchFamily="34" charset="0"/>
              </a:rPr>
              <a:t> </a:t>
            </a:r>
            <a:r>
              <a:rPr lang="es-ES" sz="1600" dirty="0" err="1">
                <a:cs typeface="Arial" panose="020B0604020202020204" pitchFamily="34" charset="0"/>
              </a:rPr>
              <a:t>characteristics</a:t>
            </a:r>
            <a:r>
              <a:rPr lang="es-ES" sz="1600" dirty="0">
                <a:cs typeface="Arial" panose="020B0604020202020204" pitchFamily="34" charset="0"/>
              </a:rPr>
              <a:t> (ROC) curve </a:t>
            </a:r>
            <a:r>
              <a:rPr lang="es-ES" sz="1600" dirty="0" err="1">
                <a:cs typeface="Arial" panose="020B0604020202020204" pitchFamily="34" charset="0"/>
              </a:rPr>
              <a:t>showing</a:t>
            </a:r>
            <a:r>
              <a:rPr lang="es-ES" sz="1600" dirty="0">
                <a:cs typeface="Arial" panose="020B0604020202020204" pitchFamily="34" charset="0"/>
              </a:rPr>
              <a:t> </a:t>
            </a:r>
            <a:r>
              <a:rPr lang="es-ES" sz="1600" dirty="0" err="1">
                <a:cs typeface="Arial" panose="020B0604020202020204" pitchFamily="34" charset="0"/>
              </a:rPr>
              <a:t>the</a:t>
            </a:r>
            <a:r>
              <a:rPr lang="es-ES" sz="1600" dirty="0">
                <a:cs typeface="Arial" panose="020B0604020202020204" pitchFamily="34" charset="0"/>
              </a:rPr>
              <a:t> </a:t>
            </a:r>
            <a:r>
              <a:rPr lang="es-ES" sz="1600" dirty="0" err="1">
                <a:cs typeface="Arial" panose="020B0604020202020204" pitchFamily="34" charset="0"/>
              </a:rPr>
              <a:t>fraction</a:t>
            </a:r>
            <a:r>
              <a:rPr lang="es-ES" sz="1600" dirty="0">
                <a:cs typeface="Arial" panose="020B0604020202020204" pitchFamily="34" charset="0"/>
              </a:rPr>
              <a:t> of true positive </a:t>
            </a:r>
            <a:r>
              <a:rPr lang="es-ES" sz="1600" dirty="0" err="1">
                <a:cs typeface="Arial" panose="020B0604020202020204" pitchFamily="34" charset="0"/>
              </a:rPr>
              <a:t>results</a:t>
            </a:r>
            <a:r>
              <a:rPr lang="es-ES" sz="1600" dirty="0">
                <a:cs typeface="Arial" panose="020B0604020202020204" pitchFamily="34" charset="0"/>
              </a:rPr>
              <a:t> (</a:t>
            </a:r>
            <a:r>
              <a:rPr lang="es-ES" sz="1600" dirty="0" err="1">
                <a:cs typeface="Arial" panose="020B0604020202020204" pitchFamily="34" charset="0"/>
              </a:rPr>
              <a:t>sensitivity</a:t>
            </a:r>
            <a:r>
              <a:rPr lang="es-ES" sz="1600" dirty="0">
                <a:cs typeface="Arial" panose="020B0604020202020204" pitchFamily="34" charset="0"/>
              </a:rPr>
              <a:t>) and false positive </a:t>
            </a:r>
            <a:r>
              <a:rPr lang="es-ES" sz="1600" dirty="0" err="1">
                <a:cs typeface="Arial" panose="020B0604020202020204" pitchFamily="34" charset="0"/>
              </a:rPr>
              <a:t>results</a:t>
            </a:r>
            <a:r>
              <a:rPr lang="es-ES" sz="1600" dirty="0">
                <a:cs typeface="Arial" panose="020B0604020202020204" pitchFamily="34" charset="0"/>
              </a:rPr>
              <a:t> (1-specificity) </a:t>
            </a:r>
            <a:r>
              <a:rPr lang="es-ES" sz="1600" dirty="0" err="1">
                <a:cs typeface="Arial" panose="020B0604020202020204" pitchFamily="34" charset="0"/>
              </a:rPr>
              <a:t>for</a:t>
            </a:r>
            <a:r>
              <a:rPr lang="es-ES" sz="1600" dirty="0">
                <a:cs typeface="Arial" panose="020B0604020202020204" pitchFamily="34" charset="0"/>
              </a:rPr>
              <a:t> </a:t>
            </a:r>
            <a:r>
              <a:rPr lang="es-ES" sz="1600" dirty="0" err="1">
                <a:cs typeface="Arial" panose="020B0604020202020204" pitchFamily="34" charset="0"/>
              </a:rPr>
              <a:t>levels</a:t>
            </a:r>
            <a:r>
              <a:rPr lang="es-ES" sz="1600" dirty="0">
                <a:cs typeface="Arial" panose="020B0604020202020204" pitchFamily="34" charset="0"/>
              </a:rPr>
              <a:t> of miR-Let7d as </a:t>
            </a:r>
            <a:r>
              <a:rPr lang="es-ES" sz="1600" dirty="0" err="1">
                <a:cs typeface="Arial" panose="020B0604020202020204" pitchFamily="34" charset="0"/>
              </a:rPr>
              <a:t>prognostic</a:t>
            </a:r>
            <a:r>
              <a:rPr lang="es-ES" sz="1600" dirty="0">
                <a:cs typeface="Arial" panose="020B0604020202020204" pitchFamily="34" charset="0"/>
              </a:rPr>
              <a:t> </a:t>
            </a:r>
            <a:r>
              <a:rPr lang="es-ES" sz="1600" dirty="0" err="1">
                <a:cs typeface="Arial" panose="020B0604020202020204" pitchFamily="34" charset="0"/>
              </a:rPr>
              <a:t>biomarker</a:t>
            </a:r>
            <a:r>
              <a:rPr lang="es-ES" sz="1600" dirty="0">
                <a:cs typeface="Arial" panose="020B0604020202020204" pitchFamily="34" charset="0"/>
              </a:rPr>
              <a:t> of TD </a:t>
            </a:r>
            <a:r>
              <a:rPr lang="es-ES" sz="1600" dirty="0" err="1">
                <a:cs typeface="Arial" panose="020B0604020202020204" pitchFamily="34" charset="0"/>
              </a:rPr>
              <a:t>is</a:t>
            </a:r>
            <a:r>
              <a:rPr lang="es-ES" sz="1600" dirty="0">
                <a:cs typeface="Arial" panose="020B0604020202020204" pitchFamily="34" charset="0"/>
              </a:rPr>
              <a:t> </a:t>
            </a:r>
            <a:r>
              <a:rPr lang="es-ES" sz="1600" dirty="0" err="1">
                <a:cs typeface="Arial" panose="020B0604020202020204" pitchFamily="34" charset="0"/>
              </a:rPr>
              <a:t>shown</a:t>
            </a:r>
            <a:r>
              <a:rPr lang="es-ES" sz="1600" dirty="0">
                <a:cs typeface="Arial" panose="020B0604020202020204" pitchFamily="34" charset="0"/>
              </a:rPr>
              <a:t> at </a:t>
            </a:r>
            <a:r>
              <a:rPr lang="es-ES" sz="1600" dirty="0" err="1">
                <a:cs typeface="Arial" panose="020B0604020202020204" pitchFamily="34" charset="0"/>
              </a:rPr>
              <a:t>the</a:t>
            </a:r>
            <a:r>
              <a:rPr lang="es-ES" sz="1600" dirty="0">
                <a:cs typeface="Arial" panose="020B0604020202020204" pitchFamily="34" charset="0"/>
              </a:rPr>
              <a:t> </a:t>
            </a:r>
            <a:r>
              <a:rPr lang="es-ES" sz="1600" dirty="0" err="1">
                <a:cs typeface="Arial" panose="020B0604020202020204" pitchFamily="34" charset="0"/>
              </a:rPr>
              <a:t>right</a:t>
            </a:r>
            <a:r>
              <a:rPr lang="es-ES" sz="1600" dirty="0">
                <a:cs typeface="Arial" panose="020B0604020202020204" pitchFamily="34" charset="0"/>
              </a:rPr>
              <a:t> </a:t>
            </a:r>
            <a:r>
              <a:rPr lang="es-ES" sz="1600" dirty="0" err="1">
                <a:cs typeface="Arial" panose="020B0604020202020204" pitchFamily="34" charset="0"/>
              </a:rPr>
              <a:t>side</a:t>
            </a:r>
            <a:r>
              <a:rPr lang="es-ES" sz="1600" dirty="0">
                <a:cs typeface="Arial" panose="020B0604020202020204" pitchFamily="34" charset="0"/>
              </a:rPr>
              <a:t>. </a:t>
            </a:r>
            <a:r>
              <a:rPr lang="es-ES" sz="1600" dirty="0" err="1">
                <a:cs typeface="Arial" panose="020B0604020202020204" pitchFamily="34" charset="0"/>
              </a:rPr>
              <a:t>The</a:t>
            </a:r>
            <a:r>
              <a:rPr lang="es-ES" sz="1600" dirty="0">
                <a:cs typeface="Arial" panose="020B0604020202020204" pitchFamily="34" charset="0"/>
              </a:rPr>
              <a:t> </a:t>
            </a:r>
            <a:r>
              <a:rPr lang="es-ES" sz="1600" dirty="0" err="1">
                <a:cs typeface="Arial" panose="020B0604020202020204" pitchFamily="34" charset="0"/>
              </a:rPr>
              <a:t>calculated</a:t>
            </a:r>
            <a:r>
              <a:rPr lang="es-ES" sz="1600" dirty="0">
                <a:cs typeface="Arial" panose="020B0604020202020204" pitchFamily="34" charset="0"/>
              </a:rPr>
              <a:t> área </a:t>
            </a:r>
            <a:r>
              <a:rPr lang="es-ES" sz="1600" dirty="0" err="1">
                <a:cs typeface="Arial" panose="020B0604020202020204" pitchFamily="34" charset="0"/>
              </a:rPr>
              <a:t>under</a:t>
            </a:r>
            <a:r>
              <a:rPr lang="es-ES" sz="1600" dirty="0">
                <a:cs typeface="Arial" panose="020B0604020202020204" pitchFamily="34" charset="0"/>
              </a:rPr>
              <a:t> </a:t>
            </a:r>
            <a:r>
              <a:rPr lang="es-ES" sz="1600" dirty="0" err="1">
                <a:cs typeface="Arial" panose="020B0604020202020204" pitchFamily="34" charset="0"/>
              </a:rPr>
              <a:t>the</a:t>
            </a:r>
            <a:r>
              <a:rPr lang="es-ES" sz="1600" dirty="0">
                <a:cs typeface="Arial" panose="020B0604020202020204" pitchFamily="34" charset="0"/>
              </a:rPr>
              <a:t> curve (AUC), 95% </a:t>
            </a:r>
            <a:r>
              <a:rPr lang="es-ES" sz="1600" dirty="0" err="1">
                <a:cs typeface="Arial" panose="020B0604020202020204" pitchFamily="34" charset="0"/>
              </a:rPr>
              <a:t>confidence</a:t>
            </a:r>
            <a:r>
              <a:rPr lang="es-ES" sz="1600" dirty="0">
                <a:cs typeface="Arial" panose="020B0604020202020204" pitchFamily="34" charset="0"/>
              </a:rPr>
              <a:t> </a:t>
            </a:r>
            <a:r>
              <a:rPr lang="es-ES" sz="1600" dirty="0" err="1">
                <a:cs typeface="Arial" panose="020B0604020202020204" pitchFamily="34" charset="0"/>
              </a:rPr>
              <a:t>interval</a:t>
            </a:r>
            <a:r>
              <a:rPr lang="es-ES" sz="1600" dirty="0">
                <a:cs typeface="Arial" panose="020B0604020202020204" pitchFamily="34" charset="0"/>
              </a:rPr>
              <a:t> (CI), p </a:t>
            </a:r>
            <a:r>
              <a:rPr lang="es-ES" sz="1600" dirty="0" err="1">
                <a:cs typeface="Arial" panose="020B0604020202020204" pitchFamily="34" charset="0"/>
              </a:rPr>
              <a:t>value</a:t>
            </a:r>
            <a:r>
              <a:rPr lang="es-ES" sz="1600" dirty="0">
                <a:cs typeface="Arial" panose="020B0604020202020204" pitchFamily="34" charset="0"/>
              </a:rPr>
              <a:t>, and </a:t>
            </a:r>
            <a:r>
              <a:rPr lang="es-ES" sz="1600" dirty="0" err="1">
                <a:cs typeface="Arial" panose="020B0604020202020204" pitchFamily="34" charset="0"/>
              </a:rPr>
              <a:t>analysis</a:t>
            </a:r>
            <a:r>
              <a:rPr lang="es-ES" sz="1600" dirty="0">
                <a:cs typeface="Arial" panose="020B0604020202020204" pitchFamily="34" charset="0"/>
              </a:rPr>
              <a:t> error are </a:t>
            </a:r>
            <a:r>
              <a:rPr lang="es-ES" sz="1600" dirty="0" err="1">
                <a:cs typeface="Arial" panose="020B0604020202020204" pitchFamily="34" charset="0"/>
              </a:rPr>
              <a:t>shown</a:t>
            </a:r>
            <a:r>
              <a:rPr lang="es-ES" sz="1600" dirty="0">
                <a:cs typeface="Arial" panose="020B0604020202020204" pitchFamily="34" charset="0"/>
              </a:rPr>
              <a:t>. </a:t>
            </a:r>
            <a:r>
              <a:rPr lang="es-ES" sz="1600" dirty="0" err="1">
                <a:cs typeface="Arial" panose="020B0604020202020204" pitchFamily="34" charset="0"/>
              </a:rPr>
              <a:t>Significant</a:t>
            </a:r>
            <a:r>
              <a:rPr lang="es-ES" sz="1600" dirty="0">
                <a:cs typeface="Arial" panose="020B0604020202020204" pitchFamily="34" charset="0"/>
              </a:rPr>
              <a:t> </a:t>
            </a:r>
            <a:r>
              <a:rPr lang="es-ES" sz="1600" dirty="0" err="1">
                <a:cs typeface="Arial" panose="020B0604020202020204" pitchFamily="34" charset="0"/>
              </a:rPr>
              <a:t>when</a:t>
            </a:r>
            <a:r>
              <a:rPr lang="es-ES" sz="1600" dirty="0">
                <a:cs typeface="Arial" panose="020B0604020202020204" pitchFamily="34" charset="0"/>
              </a:rPr>
              <a:t> p&lt;0.050. B. </a:t>
            </a:r>
            <a:r>
              <a:rPr lang="es-ES" sz="1600" dirty="0" err="1">
                <a:cs typeface="Arial" panose="020B0604020202020204" pitchFamily="34" charset="0"/>
              </a:rPr>
              <a:t>Differences</a:t>
            </a:r>
            <a:r>
              <a:rPr lang="es-ES" sz="1600" dirty="0">
                <a:cs typeface="Arial" panose="020B0604020202020204" pitchFamily="34" charset="0"/>
              </a:rPr>
              <a:t> of </a:t>
            </a:r>
            <a:r>
              <a:rPr lang="es-ES" sz="1600" dirty="0" err="1">
                <a:cs typeface="Arial" panose="020B0604020202020204" pitchFamily="34" charset="0"/>
              </a:rPr>
              <a:t>the</a:t>
            </a:r>
            <a:r>
              <a:rPr lang="es-ES" sz="1600" dirty="0">
                <a:cs typeface="Arial" panose="020B0604020202020204" pitchFamily="34" charset="0"/>
              </a:rPr>
              <a:t> </a:t>
            </a:r>
            <a:r>
              <a:rPr lang="es-ES" sz="1600" dirty="0" err="1">
                <a:cs typeface="Arial" panose="020B0604020202020204" pitchFamily="34" charset="0"/>
              </a:rPr>
              <a:t>relative</a:t>
            </a:r>
            <a:r>
              <a:rPr lang="es-ES" sz="1600" dirty="0">
                <a:cs typeface="Arial" panose="020B0604020202020204" pitchFamily="34" charset="0"/>
              </a:rPr>
              <a:t> </a:t>
            </a:r>
            <a:r>
              <a:rPr lang="es-ES" sz="1600" dirty="0" err="1">
                <a:cs typeface="Arial" panose="020B0604020202020204" pitchFamily="34" charset="0"/>
              </a:rPr>
              <a:t>expression</a:t>
            </a:r>
            <a:r>
              <a:rPr lang="es-ES" sz="1600" dirty="0">
                <a:cs typeface="Arial" panose="020B0604020202020204" pitchFamily="34" charset="0"/>
              </a:rPr>
              <a:t> </a:t>
            </a:r>
            <a:r>
              <a:rPr lang="es-ES" sz="1600" dirty="0" err="1">
                <a:cs typeface="Arial" panose="020B0604020202020204" pitchFamily="34" charset="0"/>
              </a:rPr>
              <a:t>levels</a:t>
            </a:r>
            <a:r>
              <a:rPr lang="es-ES" sz="1600" dirty="0">
                <a:cs typeface="Arial" panose="020B0604020202020204" pitchFamily="34" charset="0"/>
              </a:rPr>
              <a:t> of miR-23a (</a:t>
            </a:r>
            <a:r>
              <a:rPr lang="en-US" sz="1600" dirty="0">
                <a:ea typeface="Calibri" panose="020F0502020204030204" pitchFamily="34" charset="0"/>
              </a:rPr>
              <a:t>log</a:t>
            </a:r>
            <a:r>
              <a:rPr lang="en-US" sz="1600" baseline="-25000" dirty="0">
                <a:ea typeface="Calibri" panose="020F0502020204030204" pitchFamily="34" charset="0"/>
              </a:rPr>
              <a:t>2</a:t>
            </a:r>
            <a:r>
              <a:rPr lang="en-US" sz="1600" dirty="0">
                <a:ea typeface="Calibri" panose="020F0502020204030204" pitchFamily="34" charset="0"/>
              </a:rPr>
              <a:t> 2</a:t>
            </a:r>
            <a:r>
              <a:rPr lang="en-US" sz="1600" baseline="30000" dirty="0">
                <a:ea typeface="Calibri" panose="020F0502020204030204" pitchFamily="34" charset="0"/>
              </a:rPr>
              <a:t>-ΔCt</a:t>
            </a:r>
            <a:r>
              <a:rPr lang="es-ES" sz="1600" dirty="0">
                <a:cs typeface="Arial" panose="020B0604020202020204" pitchFamily="34" charset="0"/>
              </a:rPr>
              <a:t>) </a:t>
            </a:r>
            <a:r>
              <a:rPr lang="es-ES" sz="1600" dirty="0" err="1">
                <a:cs typeface="Arial" panose="020B0604020202020204" pitchFamily="34" charset="0"/>
              </a:rPr>
              <a:t>between</a:t>
            </a:r>
            <a:r>
              <a:rPr lang="es-ES" sz="1600" dirty="0">
                <a:cs typeface="Arial" panose="020B0604020202020204" pitchFamily="34" charset="0"/>
              </a:rPr>
              <a:t> </a:t>
            </a:r>
            <a:r>
              <a:rPr lang="es-ES" sz="1600" dirty="0" err="1">
                <a:cs typeface="Arial" panose="020B0604020202020204" pitchFamily="34" charset="0"/>
              </a:rPr>
              <a:t>individuals</a:t>
            </a:r>
            <a:r>
              <a:rPr lang="es-ES" sz="1600" dirty="0">
                <a:cs typeface="Arial" panose="020B0604020202020204" pitchFamily="34" charset="0"/>
              </a:rPr>
              <a:t> </a:t>
            </a:r>
            <a:r>
              <a:rPr lang="es-ES" sz="1600" dirty="0" err="1">
                <a:cs typeface="Arial" panose="020B0604020202020204" pitchFamily="34" charset="0"/>
              </a:rPr>
              <a:t>who</a:t>
            </a:r>
            <a:r>
              <a:rPr lang="es-ES" sz="1600" dirty="0">
                <a:cs typeface="Arial" panose="020B0604020202020204" pitchFamily="34" charset="0"/>
              </a:rPr>
              <a:t> </a:t>
            </a:r>
            <a:r>
              <a:rPr lang="es-ES" sz="1600" dirty="0" err="1">
                <a:cs typeface="Arial" panose="020B0604020202020204" pitchFamily="34" charset="0"/>
              </a:rPr>
              <a:t>had</a:t>
            </a:r>
            <a:r>
              <a:rPr lang="es-ES" sz="1600" dirty="0">
                <a:cs typeface="Arial" panose="020B0604020202020204" pitchFamily="34" charset="0"/>
              </a:rPr>
              <a:t> GFR </a:t>
            </a:r>
            <a:r>
              <a:rPr lang="es-ES" sz="1600" dirty="0" err="1">
                <a:cs typeface="Arial" panose="020B0604020202020204" pitchFamily="34" charset="0"/>
              </a:rPr>
              <a:t>decrease</a:t>
            </a:r>
            <a:r>
              <a:rPr lang="es-ES" sz="1600" dirty="0">
                <a:cs typeface="Arial" panose="020B0604020202020204" pitchFamily="34" charset="0"/>
              </a:rPr>
              <a:t> and </a:t>
            </a:r>
            <a:r>
              <a:rPr lang="es-ES" sz="1600" dirty="0" err="1">
                <a:cs typeface="Arial" panose="020B0604020202020204" pitchFamily="34" charset="0"/>
              </a:rPr>
              <a:t>individuals</a:t>
            </a:r>
            <a:r>
              <a:rPr lang="es-ES" sz="1600" dirty="0">
                <a:cs typeface="Arial" panose="020B0604020202020204" pitchFamily="34" charset="0"/>
              </a:rPr>
              <a:t> </a:t>
            </a:r>
            <a:r>
              <a:rPr lang="es-ES" sz="1600" dirty="0" err="1">
                <a:cs typeface="Arial" panose="020B0604020202020204" pitchFamily="34" charset="0"/>
              </a:rPr>
              <a:t>who</a:t>
            </a:r>
            <a:r>
              <a:rPr lang="es-ES" sz="1600" dirty="0">
                <a:cs typeface="Arial" panose="020B0604020202020204" pitchFamily="34" charset="0"/>
              </a:rPr>
              <a:t> </a:t>
            </a:r>
            <a:r>
              <a:rPr lang="es-ES" sz="1600" dirty="0" err="1">
                <a:cs typeface="Arial" panose="020B0604020202020204" pitchFamily="34" charset="0"/>
              </a:rPr>
              <a:t>had</a:t>
            </a:r>
            <a:r>
              <a:rPr lang="es-ES" sz="1600" dirty="0">
                <a:cs typeface="Arial" panose="020B0604020202020204" pitchFamily="34" charset="0"/>
              </a:rPr>
              <a:t> </a:t>
            </a:r>
            <a:r>
              <a:rPr lang="es-ES" sz="1600" dirty="0" err="1">
                <a:cs typeface="Arial" panose="020B0604020202020204" pitchFamily="34" charset="0"/>
              </a:rPr>
              <a:t>not</a:t>
            </a:r>
            <a:r>
              <a:rPr lang="es-ES" sz="1600" dirty="0">
                <a:cs typeface="Arial" panose="020B0604020202020204" pitchFamily="34" charset="0"/>
              </a:rPr>
              <a:t> (</a:t>
            </a:r>
            <a:r>
              <a:rPr lang="es-ES" sz="1600" dirty="0" err="1">
                <a:cs typeface="Arial" panose="020B0604020202020204" pitchFamily="34" charset="0"/>
              </a:rPr>
              <a:t>left</a:t>
            </a:r>
            <a:r>
              <a:rPr lang="es-ES" sz="1600" dirty="0">
                <a:cs typeface="Arial" panose="020B0604020202020204" pitchFamily="34" charset="0"/>
              </a:rPr>
              <a:t> </a:t>
            </a:r>
            <a:r>
              <a:rPr lang="es-ES" sz="1600" dirty="0" err="1">
                <a:cs typeface="Arial" panose="020B0604020202020204" pitchFamily="34" charset="0"/>
              </a:rPr>
              <a:t>side</a:t>
            </a:r>
            <a:r>
              <a:rPr lang="es-ES" sz="1600" dirty="0">
                <a:cs typeface="Arial" panose="020B0604020202020204" pitchFamily="34" charset="0"/>
              </a:rPr>
              <a:t>) </a:t>
            </a:r>
            <a:r>
              <a:rPr lang="es-ES" sz="1600" dirty="0" err="1">
                <a:cs typeface="Arial" panose="020B0604020202020204" pitchFamily="34" charset="0"/>
              </a:rPr>
              <a:t>after</a:t>
            </a:r>
            <a:r>
              <a:rPr lang="es-ES" sz="1600" dirty="0">
                <a:cs typeface="Arial" panose="020B0604020202020204" pitchFamily="34" charset="0"/>
              </a:rPr>
              <a:t> a median time of </a:t>
            </a:r>
            <a:r>
              <a:rPr lang="es-ES" sz="1600" dirty="0" err="1">
                <a:cs typeface="Arial" panose="020B0604020202020204" pitchFamily="34" charset="0"/>
              </a:rPr>
              <a:t>follow</a:t>
            </a:r>
            <a:r>
              <a:rPr lang="es-ES" sz="1600" dirty="0">
                <a:cs typeface="Arial" panose="020B0604020202020204" pitchFamily="34" charset="0"/>
              </a:rPr>
              <a:t> up of 9 </a:t>
            </a:r>
            <a:r>
              <a:rPr lang="es-ES" sz="1600" dirty="0" err="1">
                <a:cs typeface="Arial" panose="020B0604020202020204" pitchFamily="34" charset="0"/>
              </a:rPr>
              <a:t>months</a:t>
            </a:r>
            <a:r>
              <a:rPr lang="es-ES" sz="1600" dirty="0">
                <a:cs typeface="Arial" panose="020B0604020202020204" pitchFamily="34" charset="0"/>
              </a:rPr>
              <a:t>. Receiver </a:t>
            </a:r>
            <a:r>
              <a:rPr lang="es-ES" sz="1600" dirty="0" err="1">
                <a:cs typeface="Arial" panose="020B0604020202020204" pitchFamily="34" charset="0"/>
              </a:rPr>
              <a:t>operating</a:t>
            </a:r>
            <a:r>
              <a:rPr lang="es-ES" sz="1600" dirty="0">
                <a:cs typeface="Arial" panose="020B0604020202020204" pitchFamily="34" charset="0"/>
              </a:rPr>
              <a:t> </a:t>
            </a:r>
            <a:r>
              <a:rPr lang="es-ES" sz="1600" dirty="0" err="1">
                <a:cs typeface="Arial" panose="020B0604020202020204" pitchFamily="34" charset="0"/>
              </a:rPr>
              <a:t>characteristics</a:t>
            </a:r>
            <a:r>
              <a:rPr lang="es-ES" sz="1600" dirty="0">
                <a:cs typeface="Arial" panose="020B0604020202020204" pitchFamily="34" charset="0"/>
              </a:rPr>
              <a:t> (ROC) curve </a:t>
            </a:r>
            <a:r>
              <a:rPr lang="es-ES" sz="1600" dirty="0" err="1">
                <a:cs typeface="Arial" panose="020B0604020202020204" pitchFamily="34" charset="0"/>
              </a:rPr>
              <a:t>showing</a:t>
            </a:r>
            <a:r>
              <a:rPr lang="es-ES" sz="1600" dirty="0">
                <a:cs typeface="Arial" panose="020B0604020202020204" pitchFamily="34" charset="0"/>
              </a:rPr>
              <a:t> </a:t>
            </a:r>
            <a:r>
              <a:rPr lang="es-ES" sz="1600" dirty="0" err="1">
                <a:cs typeface="Arial" panose="020B0604020202020204" pitchFamily="34" charset="0"/>
              </a:rPr>
              <a:t>the</a:t>
            </a:r>
            <a:r>
              <a:rPr lang="es-ES" sz="1600" dirty="0">
                <a:cs typeface="Arial" panose="020B0604020202020204" pitchFamily="34" charset="0"/>
              </a:rPr>
              <a:t> </a:t>
            </a:r>
            <a:r>
              <a:rPr lang="es-ES" sz="1600" dirty="0" err="1">
                <a:cs typeface="Arial" panose="020B0604020202020204" pitchFamily="34" charset="0"/>
              </a:rPr>
              <a:t>fraction</a:t>
            </a:r>
            <a:r>
              <a:rPr lang="es-ES" sz="1600" dirty="0">
                <a:cs typeface="Arial" panose="020B0604020202020204" pitchFamily="34" charset="0"/>
              </a:rPr>
              <a:t> of true positive </a:t>
            </a:r>
            <a:r>
              <a:rPr lang="es-ES" sz="1600" dirty="0" err="1">
                <a:cs typeface="Arial" panose="020B0604020202020204" pitchFamily="34" charset="0"/>
              </a:rPr>
              <a:t>results</a:t>
            </a:r>
            <a:r>
              <a:rPr lang="es-ES" sz="1600" dirty="0">
                <a:cs typeface="Arial" panose="020B0604020202020204" pitchFamily="34" charset="0"/>
              </a:rPr>
              <a:t> (</a:t>
            </a:r>
            <a:r>
              <a:rPr lang="es-ES" sz="1600" dirty="0" err="1">
                <a:cs typeface="Arial" panose="020B0604020202020204" pitchFamily="34" charset="0"/>
              </a:rPr>
              <a:t>sensitivity</a:t>
            </a:r>
            <a:r>
              <a:rPr lang="es-ES" sz="1600" dirty="0">
                <a:cs typeface="Arial" panose="020B0604020202020204" pitchFamily="34" charset="0"/>
              </a:rPr>
              <a:t>) and false positive </a:t>
            </a:r>
            <a:r>
              <a:rPr lang="es-ES" sz="1600" dirty="0" err="1">
                <a:cs typeface="Arial" panose="020B0604020202020204" pitchFamily="34" charset="0"/>
              </a:rPr>
              <a:t>results</a:t>
            </a:r>
            <a:r>
              <a:rPr lang="es-ES" sz="1600" dirty="0">
                <a:cs typeface="Arial" panose="020B0604020202020204" pitchFamily="34" charset="0"/>
              </a:rPr>
              <a:t> (1-specificity) </a:t>
            </a:r>
            <a:r>
              <a:rPr lang="es-ES" sz="1600" dirty="0" err="1">
                <a:cs typeface="Arial" panose="020B0604020202020204" pitchFamily="34" charset="0"/>
              </a:rPr>
              <a:t>for</a:t>
            </a:r>
            <a:r>
              <a:rPr lang="es-ES" sz="1600" dirty="0">
                <a:cs typeface="Arial" panose="020B0604020202020204" pitchFamily="34" charset="0"/>
              </a:rPr>
              <a:t> </a:t>
            </a:r>
            <a:r>
              <a:rPr lang="es-ES" sz="1600" dirty="0" err="1">
                <a:cs typeface="Arial" panose="020B0604020202020204" pitchFamily="34" charset="0"/>
              </a:rPr>
              <a:t>levels</a:t>
            </a:r>
            <a:r>
              <a:rPr lang="es-ES" sz="1600" dirty="0">
                <a:cs typeface="Arial" panose="020B0604020202020204" pitchFamily="34" charset="0"/>
              </a:rPr>
              <a:t> of miR-23a as </a:t>
            </a:r>
            <a:r>
              <a:rPr lang="es-ES" sz="1600" dirty="0" err="1">
                <a:cs typeface="Arial" panose="020B0604020202020204" pitchFamily="34" charset="0"/>
              </a:rPr>
              <a:t>predictive</a:t>
            </a:r>
            <a:r>
              <a:rPr lang="es-ES" sz="1600" dirty="0">
                <a:cs typeface="Arial" panose="020B0604020202020204" pitchFamily="34" charset="0"/>
              </a:rPr>
              <a:t> </a:t>
            </a:r>
            <a:r>
              <a:rPr lang="es-ES" sz="1600" dirty="0" err="1">
                <a:cs typeface="Arial" panose="020B0604020202020204" pitchFamily="34" charset="0"/>
              </a:rPr>
              <a:t>biomarker</a:t>
            </a:r>
            <a:r>
              <a:rPr lang="es-ES" sz="1600" dirty="0">
                <a:cs typeface="Arial" panose="020B0604020202020204" pitchFamily="34" charset="0"/>
              </a:rPr>
              <a:t> of GFR </a:t>
            </a:r>
            <a:r>
              <a:rPr lang="es-ES" sz="1600" dirty="0" err="1">
                <a:cs typeface="Arial" panose="020B0604020202020204" pitchFamily="34" charset="0"/>
              </a:rPr>
              <a:t>deterioration</a:t>
            </a:r>
            <a:r>
              <a:rPr lang="es-ES" sz="1600" dirty="0">
                <a:cs typeface="Arial" panose="020B0604020202020204" pitchFamily="34" charset="0"/>
              </a:rPr>
              <a:t> </a:t>
            </a:r>
            <a:r>
              <a:rPr lang="es-ES" sz="1600" dirty="0" err="1">
                <a:cs typeface="Arial" panose="020B0604020202020204" pitchFamily="34" charset="0"/>
              </a:rPr>
              <a:t>is</a:t>
            </a:r>
            <a:r>
              <a:rPr lang="es-ES" sz="1600" dirty="0">
                <a:cs typeface="Arial" panose="020B0604020202020204" pitchFamily="34" charset="0"/>
              </a:rPr>
              <a:t> </a:t>
            </a:r>
            <a:r>
              <a:rPr lang="es-ES" sz="1600" dirty="0" err="1">
                <a:cs typeface="Arial" panose="020B0604020202020204" pitchFamily="34" charset="0"/>
              </a:rPr>
              <a:t>shown</a:t>
            </a:r>
            <a:r>
              <a:rPr lang="es-ES" sz="1600" dirty="0">
                <a:cs typeface="Arial" panose="020B0604020202020204" pitchFamily="34" charset="0"/>
              </a:rPr>
              <a:t> at </a:t>
            </a:r>
            <a:r>
              <a:rPr lang="es-ES" sz="1600" dirty="0" err="1">
                <a:cs typeface="Arial" panose="020B0604020202020204" pitchFamily="34" charset="0"/>
              </a:rPr>
              <a:t>the</a:t>
            </a:r>
            <a:r>
              <a:rPr lang="es-ES" sz="1600" dirty="0">
                <a:cs typeface="Arial" panose="020B0604020202020204" pitchFamily="34" charset="0"/>
              </a:rPr>
              <a:t> </a:t>
            </a:r>
            <a:r>
              <a:rPr lang="es-ES" sz="1600" dirty="0" err="1">
                <a:cs typeface="Arial" panose="020B0604020202020204" pitchFamily="34" charset="0"/>
              </a:rPr>
              <a:t>right</a:t>
            </a:r>
            <a:r>
              <a:rPr lang="es-ES" sz="1600" dirty="0">
                <a:cs typeface="Arial" panose="020B0604020202020204" pitchFamily="34" charset="0"/>
              </a:rPr>
              <a:t> </a:t>
            </a:r>
            <a:r>
              <a:rPr lang="es-ES" sz="1600" dirty="0" err="1">
                <a:cs typeface="Arial" panose="020B0604020202020204" pitchFamily="34" charset="0"/>
              </a:rPr>
              <a:t>side</a:t>
            </a:r>
            <a:r>
              <a:rPr lang="es-ES" sz="1600" dirty="0">
                <a:cs typeface="Arial" panose="020B0604020202020204" pitchFamily="34" charset="0"/>
              </a:rPr>
              <a:t>. </a:t>
            </a:r>
            <a:r>
              <a:rPr lang="es-ES" sz="1600" dirty="0" err="1">
                <a:cs typeface="Arial" panose="020B0604020202020204" pitchFamily="34" charset="0"/>
              </a:rPr>
              <a:t>The</a:t>
            </a:r>
            <a:r>
              <a:rPr lang="es-ES" sz="1600" dirty="0">
                <a:cs typeface="Arial" panose="020B0604020202020204" pitchFamily="34" charset="0"/>
              </a:rPr>
              <a:t> </a:t>
            </a:r>
            <a:r>
              <a:rPr lang="es-ES" sz="1600" dirty="0" err="1">
                <a:cs typeface="Arial" panose="020B0604020202020204" pitchFamily="34" charset="0"/>
              </a:rPr>
              <a:t>calculated</a:t>
            </a:r>
            <a:r>
              <a:rPr lang="es-ES" sz="1600" dirty="0">
                <a:cs typeface="Arial" panose="020B0604020202020204" pitchFamily="34" charset="0"/>
              </a:rPr>
              <a:t> área </a:t>
            </a:r>
            <a:r>
              <a:rPr lang="es-ES" sz="1600" dirty="0" err="1">
                <a:cs typeface="Arial" panose="020B0604020202020204" pitchFamily="34" charset="0"/>
              </a:rPr>
              <a:t>under</a:t>
            </a:r>
            <a:r>
              <a:rPr lang="es-ES" sz="1600" dirty="0">
                <a:cs typeface="Arial" panose="020B0604020202020204" pitchFamily="34" charset="0"/>
              </a:rPr>
              <a:t> </a:t>
            </a:r>
            <a:r>
              <a:rPr lang="es-ES" sz="1600" dirty="0" err="1">
                <a:cs typeface="Arial" panose="020B0604020202020204" pitchFamily="34" charset="0"/>
              </a:rPr>
              <a:t>the</a:t>
            </a:r>
            <a:r>
              <a:rPr lang="es-ES" sz="1600" dirty="0">
                <a:cs typeface="Arial" panose="020B0604020202020204" pitchFamily="34" charset="0"/>
              </a:rPr>
              <a:t> curve (AUC), 95% </a:t>
            </a:r>
            <a:r>
              <a:rPr lang="es-ES" sz="1600" dirty="0" err="1">
                <a:cs typeface="Arial" panose="020B0604020202020204" pitchFamily="34" charset="0"/>
              </a:rPr>
              <a:t>confidence</a:t>
            </a:r>
            <a:r>
              <a:rPr lang="es-ES" sz="1600" dirty="0">
                <a:cs typeface="Arial" panose="020B0604020202020204" pitchFamily="34" charset="0"/>
              </a:rPr>
              <a:t> </a:t>
            </a:r>
            <a:r>
              <a:rPr lang="es-ES" sz="1600" dirty="0" err="1">
                <a:cs typeface="Arial" panose="020B0604020202020204" pitchFamily="34" charset="0"/>
              </a:rPr>
              <a:t>interval</a:t>
            </a:r>
            <a:r>
              <a:rPr lang="es-ES" sz="1600" dirty="0">
                <a:cs typeface="Arial" panose="020B0604020202020204" pitchFamily="34" charset="0"/>
              </a:rPr>
              <a:t> (CI), p </a:t>
            </a:r>
            <a:r>
              <a:rPr lang="es-ES" sz="1600" dirty="0" err="1">
                <a:cs typeface="Arial" panose="020B0604020202020204" pitchFamily="34" charset="0"/>
              </a:rPr>
              <a:t>value</a:t>
            </a:r>
            <a:r>
              <a:rPr lang="es-ES" sz="1600" dirty="0">
                <a:cs typeface="Arial" panose="020B0604020202020204" pitchFamily="34" charset="0"/>
              </a:rPr>
              <a:t>, and </a:t>
            </a:r>
            <a:r>
              <a:rPr lang="es-ES" sz="1600" dirty="0" err="1">
                <a:cs typeface="Arial" panose="020B0604020202020204" pitchFamily="34" charset="0"/>
              </a:rPr>
              <a:t>analysis</a:t>
            </a:r>
            <a:r>
              <a:rPr lang="es-ES" sz="1600" dirty="0">
                <a:cs typeface="Arial" panose="020B0604020202020204" pitchFamily="34" charset="0"/>
              </a:rPr>
              <a:t> error are </a:t>
            </a:r>
            <a:r>
              <a:rPr lang="es-ES" sz="1600" dirty="0" err="1">
                <a:cs typeface="Arial" panose="020B0604020202020204" pitchFamily="34" charset="0"/>
              </a:rPr>
              <a:t>shown</a:t>
            </a:r>
            <a:r>
              <a:rPr lang="es-ES" sz="1600" dirty="0">
                <a:cs typeface="Arial" panose="020B0604020202020204" pitchFamily="34" charset="0"/>
              </a:rPr>
              <a:t>. </a:t>
            </a:r>
            <a:r>
              <a:rPr lang="es-ES" sz="1600" dirty="0" err="1">
                <a:cs typeface="Arial" panose="020B0604020202020204" pitchFamily="34" charset="0"/>
              </a:rPr>
              <a:t>Significant</a:t>
            </a:r>
            <a:r>
              <a:rPr lang="es-ES" sz="1600" dirty="0">
                <a:cs typeface="Arial" panose="020B0604020202020204" pitchFamily="34" charset="0"/>
              </a:rPr>
              <a:t> </a:t>
            </a:r>
            <a:r>
              <a:rPr lang="es-ES" sz="1600" dirty="0" err="1">
                <a:cs typeface="Arial" panose="020B0604020202020204" pitchFamily="34" charset="0"/>
              </a:rPr>
              <a:t>when</a:t>
            </a:r>
            <a:r>
              <a:rPr lang="es-ES" sz="1600" dirty="0">
                <a:cs typeface="Arial" panose="020B0604020202020204" pitchFamily="34" charset="0"/>
              </a:rPr>
              <a:t> p&lt;0.050.</a:t>
            </a:r>
          </a:p>
        </p:txBody>
      </p:sp>
      <p:sp>
        <p:nvSpPr>
          <p:cNvPr id="1025" name="CuadroTexto 1024">
            <a:extLst>
              <a:ext uri="{FF2B5EF4-FFF2-40B4-BE49-F238E27FC236}">
                <a16:creationId xmlns:a16="http://schemas.microsoft.com/office/drawing/2014/main" id="{7081F8A7-36FA-9643-B2D0-22A7EC48B681}"/>
              </a:ext>
            </a:extLst>
          </p:cNvPr>
          <p:cNvSpPr txBox="1"/>
          <p:nvPr/>
        </p:nvSpPr>
        <p:spPr>
          <a:xfrm>
            <a:off x="25551442" y="26245795"/>
            <a:ext cx="16700738" cy="1723549"/>
          </a:xfrm>
          <a:prstGeom prst="rect">
            <a:avLst/>
          </a:prstGeom>
          <a:noFill/>
        </p:spPr>
        <p:txBody>
          <a:bodyPr wrap="square" rtlCol="0">
            <a:spAutoFit/>
          </a:bodyPr>
          <a:lstStyle/>
          <a:p>
            <a:r>
              <a:rPr lang="es-ES" sz="4000" b="1" dirty="0" err="1">
                <a:solidFill>
                  <a:srgbClr val="FF0000"/>
                </a:solidFill>
              </a:rPr>
              <a:t>Conclusions</a:t>
            </a:r>
            <a:endParaRPr lang="es-ES" sz="4000" b="1" dirty="0">
              <a:solidFill>
                <a:srgbClr val="FF0000"/>
              </a:solidFill>
            </a:endParaRPr>
          </a:p>
          <a:p>
            <a:endParaRPr lang="es-ES" dirty="0"/>
          </a:p>
          <a:p>
            <a:pPr algn="just"/>
            <a:r>
              <a:rPr lang="en-US" sz="2400" b="1" dirty="0"/>
              <a:t>The expression profile of </a:t>
            </a:r>
            <a:r>
              <a:rPr lang="en-US" sz="2400" b="1" dirty="0" err="1"/>
              <a:t>miRs</a:t>
            </a:r>
            <a:r>
              <a:rPr lang="en-US" sz="2400" b="1" dirty="0"/>
              <a:t> was altered in urinary exosomes from patients with TDF-associated toxicity. We identified exosome-derived </a:t>
            </a:r>
            <a:r>
              <a:rPr lang="en-US" sz="2400" b="1" dirty="0" err="1"/>
              <a:t>miRs</a:t>
            </a:r>
            <a:r>
              <a:rPr lang="en-US" sz="2400" b="1" dirty="0"/>
              <a:t> in urine that could be used as non-invasive biomarkers for the detection of renal toxicity associated with TDF.</a:t>
            </a:r>
            <a:endParaRPr lang="es-ES" sz="2400" b="1" dirty="0"/>
          </a:p>
        </p:txBody>
      </p:sp>
      <p:sp>
        <p:nvSpPr>
          <p:cNvPr id="149" name="CuadroTexto 148">
            <a:extLst>
              <a:ext uri="{FF2B5EF4-FFF2-40B4-BE49-F238E27FC236}">
                <a16:creationId xmlns:a16="http://schemas.microsoft.com/office/drawing/2014/main" id="{9E49C006-E6E5-4647-87C1-B5703169500B}"/>
              </a:ext>
            </a:extLst>
          </p:cNvPr>
          <p:cNvSpPr txBox="1"/>
          <p:nvPr/>
        </p:nvSpPr>
        <p:spPr>
          <a:xfrm>
            <a:off x="16268910" y="27337938"/>
            <a:ext cx="8419889" cy="338554"/>
          </a:xfrm>
          <a:prstGeom prst="rect">
            <a:avLst/>
          </a:prstGeom>
          <a:noFill/>
        </p:spPr>
        <p:txBody>
          <a:bodyPr wrap="square" rtlCol="0">
            <a:spAutoFit/>
          </a:bodyPr>
          <a:lstStyle/>
          <a:p>
            <a:pPr algn="just"/>
            <a:r>
              <a:rPr lang="es-ES" sz="1600" b="1" dirty="0">
                <a:cs typeface="Arial" panose="020B0604020202020204" pitchFamily="34" charset="0"/>
              </a:rPr>
              <a:t>Figure 2</a:t>
            </a:r>
            <a:r>
              <a:rPr lang="es-ES" sz="1600" dirty="0">
                <a:cs typeface="Arial" panose="020B0604020202020204" pitchFamily="34" charset="0"/>
              </a:rPr>
              <a:t>: </a:t>
            </a:r>
            <a:r>
              <a:rPr lang="es-ES" sz="1600" dirty="0" err="1">
                <a:cs typeface="Arial" panose="020B0604020202020204" pitchFamily="34" charset="0"/>
              </a:rPr>
              <a:t>Correlations</a:t>
            </a:r>
            <a:r>
              <a:rPr lang="es-ES" sz="1600" dirty="0">
                <a:cs typeface="Arial" panose="020B0604020202020204" pitchFamily="34" charset="0"/>
              </a:rPr>
              <a:t> of miRs </a:t>
            </a:r>
            <a:r>
              <a:rPr lang="es-ES" sz="1600" dirty="0" err="1">
                <a:cs typeface="Arial" panose="020B0604020202020204" pitchFamily="34" charset="0"/>
              </a:rPr>
              <a:t>with</a:t>
            </a:r>
            <a:r>
              <a:rPr lang="es-ES" sz="1600" dirty="0">
                <a:cs typeface="Arial" panose="020B0604020202020204" pitchFamily="34" charset="0"/>
              </a:rPr>
              <a:t> </a:t>
            </a:r>
            <a:r>
              <a:rPr lang="es-ES" sz="1600" dirty="0" err="1">
                <a:cs typeface="Arial" panose="020B0604020202020204" pitchFamily="34" charset="0"/>
              </a:rPr>
              <a:t>the</a:t>
            </a:r>
            <a:r>
              <a:rPr lang="es-ES" sz="1600" dirty="0">
                <a:cs typeface="Arial" panose="020B0604020202020204" pitchFamily="34" charset="0"/>
              </a:rPr>
              <a:t> time of </a:t>
            </a:r>
            <a:r>
              <a:rPr lang="es-ES" sz="1600" dirty="0" err="1">
                <a:cs typeface="Arial" panose="020B0604020202020204" pitchFamily="34" charset="0"/>
              </a:rPr>
              <a:t>exposure</a:t>
            </a:r>
            <a:r>
              <a:rPr lang="es-ES" sz="1600" dirty="0">
                <a:cs typeface="Arial" panose="020B0604020202020204" pitchFamily="34" charset="0"/>
              </a:rPr>
              <a:t> to TDF-</a:t>
            </a:r>
            <a:r>
              <a:rPr lang="es-ES" sz="1600" dirty="0" err="1">
                <a:cs typeface="Arial" panose="020B0604020202020204" pitchFamily="34" charset="0"/>
              </a:rPr>
              <a:t>based</a:t>
            </a:r>
            <a:r>
              <a:rPr lang="es-ES" sz="1600" dirty="0">
                <a:cs typeface="Arial" panose="020B0604020202020204" pitchFamily="34" charset="0"/>
              </a:rPr>
              <a:t> ART</a:t>
            </a:r>
          </a:p>
        </p:txBody>
      </p:sp>
    </p:spTree>
    <p:extLst>
      <p:ext uri="{BB962C8B-B14F-4D97-AF65-F5344CB8AC3E}">
        <p14:creationId xmlns:p14="http://schemas.microsoft.com/office/powerpoint/2010/main" val="11251180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594</TotalTime>
  <Words>2558</Words>
  <Application>Microsoft Macintosh PowerPoint</Application>
  <PresentationFormat>Personalizado</PresentationFormat>
  <Paragraphs>178</Paragraphs>
  <Slides>1</Slides>
  <Notes>0</Notes>
  <HiddenSlides>0</HiddenSlides>
  <MMClips>0</MMClips>
  <ScaleCrop>false</ScaleCrop>
  <HeadingPairs>
    <vt:vector size="8" baseType="variant">
      <vt:variant>
        <vt:lpstr>Fuentes usadas</vt:lpstr>
      </vt:variant>
      <vt:variant>
        <vt:i4>3</vt:i4>
      </vt:variant>
      <vt:variant>
        <vt:lpstr>Tema</vt:lpstr>
      </vt:variant>
      <vt:variant>
        <vt:i4>1</vt:i4>
      </vt:variant>
      <vt:variant>
        <vt:lpstr>Servidores OLE incrustados</vt:lpstr>
      </vt:variant>
      <vt:variant>
        <vt:i4>1</vt:i4>
      </vt:variant>
      <vt:variant>
        <vt:lpstr>Títulos de diapositiva</vt:lpstr>
      </vt:variant>
      <vt:variant>
        <vt:i4>1</vt:i4>
      </vt:variant>
    </vt:vector>
  </HeadingPairs>
  <TitlesOfParts>
    <vt:vector size="6" baseType="lpstr">
      <vt:lpstr>Arial</vt:lpstr>
      <vt:lpstr>Calibri</vt:lpstr>
      <vt:lpstr>Calibri Light</vt:lpstr>
      <vt:lpstr>Office Theme</vt:lpstr>
      <vt:lpstr>Prism Project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Mona Dolan</dc:creator>
  <cp:lastModifiedBy>JOSE LUIS CASADO OSORIO</cp:lastModifiedBy>
  <cp:revision>41</cp:revision>
  <dcterms:created xsi:type="dcterms:W3CDTF">2016-06-23T11:49:10Z</dcterms:created>
  <dcterms:modified xsi:type="dcterms:W3CDTF">2020-06-26T18:16:15Z</dcterms:modified>
</cp:coreProperties>
</file>